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9" r:id="rId2"/>
    <p:sldMasterId id="2147483697" r:id="rId3"/>
  </p:sldMasterIdLst>
  <p:notesMasterIdLst>
    <p:notesMasterId r:id="rId11"/>
  </p:notesMasterIdLst>
  <p:sldIdLst>
    <p:sldId id="256" r:id="rId4"/>
    <p:sldId id="275" r:id="rId5"/>
    <p:sldId id="262" r:id="rId6"/>
    <p:sldId id="276" r:id="rId7"/>
    <p:sldId id="277" r:id="rId8"/>
    <p:sldId id="278" r:id="rId9"/>
    <p:sldId id="27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21" autoAdjust="0"/>
    <p:restoredTop sz="96327"/>
  </p:normalViewPr>
  <p:slideViewPr>
    <p:cSldViewPr snapToGrid="0" snapToObjects="1">
      <p:cViewPr varScale="1">
        <p:scale>
          <a:sx n="58" d="100"/>
          <a:sy n="58" d="100"/>
        </p:scale>
        <p:origin x="8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us Lundstein" userId="c92466bc-ba01-4ce9-b1d5-b21cd11ba10c" providerId="ADAL" clId="{3362F51C-6EF9-4CE1-88C5-45E94187845E}"/>
    <pc:docChg chg="custSel modSld">
      <pc:chgData name="Marius Lundstein" userId="c92466bc-ba01-4ce9-b1d5-b21cd11ba10c" providerId="ADAL" clId="{3362F51C-6EF9-4CE1-88C5-45E94187845E}" dt="2024-09-12T16:45:09.378" v="5" actId="20577"/>
      <pc:docMkLst>
        <pc:docMk/>
      </pc:docMkLst>
      <pc:sldChg chg="modSp mod">
        <pc:chgData name="Marius Lundstein" userId="c92466bc-ba01-4ce9-b1d5-b21cd11ba10c" providerId="ADAL" clId="{3362F51C-6EF9-4CE1-88C5-45E94187845E}" dt="2024-09-12T16:44:38.697" v="3" actId="20577"/>
        <pc:sldMkLst>
          <pc:docMk/>
          <pc:sldMk cId="3941428559" sldId="276"/>
        </pc:sldMkLst>
        <pc:spChg chg="mod">
          <ac:chgData name="Marius Lundstein" userId="c92466bc-ba01-4ce9-b1d5-b21cd11ba10c" providerId="ADAL" clId="{3362F51C-6EF9-4CE1-88C5-45E94187845E}" dt="2024-09-12T16:44:38.697" v="3" actId="20577"/>
          <ac:spMkLst>
            <pc:docMk/>
            <pc:sldMk cId="3941428559" sldId="276"/>
            <ac:spMk id="4" creationId="{C7E1EC43-DDDF-9D56-464E-A54A0558734D}"/>
          </ac:spMkLst>
        </pc:spChg>
      </pc:sldChg>
      <pc:sldChg chg="modSp mod">
        <pc:chgData name="Marius Lundstein" userId="c92466bc-ba01-4ce9-b1d5-b21cd11ba10c" providerId="ADAL" clId="{3362F51C-6EF9-4CE1-88C5-45E94187845E}" dt="2024-09-12T16:45:09.378" v="5" actId="20577"/>
        <pc:sldMkLst>
          <pc:docMk/>
          <pc:sldMk cId="1033589385" sldId="277"/>
        </pc:sldMkLst>
        <pc:spChg chg="mod">
          <ac:chgData name="Marius Lundstein" userId="c92466bc-ba01-4ce9-b1d5-b21cd11ba10c" providerId="ADAL" clId="{3362F51C-6EF9-4CE1-88C5-45E94187845E}" dt="2024-09-12T16:45:09.378" v="5" actId="20577"/>
          <ac:spMkLst>
            <pc:docMk/>
            <pc:sldMk cId="1033589385" sldId="277"/>
            <ac:spMk id="3" creationId="{F13561E0-F603-E1E8-2C11-B66F32CCA4F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FD4A3-E74D-A34A-96E9-D25082A7164B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9BDE7-316D-0846-9C25-9FBEBBE0A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17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Teksten i denne sliden er samme som innledningen i strategiplanen. Viktige punkter her er: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Tidsperioden. Planen gjelder ut 2025, og vi starter nå arbeidet med en ny plan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Strategien en organisasjonens kart: Prate rundt planens omfang og at den gjelder alle ledd i organisasjonen. Er den godt benyttet eller ikke? Hvis man ikke har benyttet den – hvorfor?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9BDE7-316D-0846-9C25-9FBEBBE0A6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33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 oppsummeringen av strategiplanen er det pekt ut noen prioriterte områder. Disse har vært førende faktorer. Se strategiplanens innhold fra side 16,17 og 18. </a:t>
            </a:r>
          </a:p>
          <a:p>
            <a:r>
              <a:rPr lang="nb-NO" dirty="0"/>
              <a:t>Oversikten på denne sliden og neste gjengir strategiens prioriterte områder. Formålet med dette er å sette forsamlingen på sporet av hva de viktigste strategiske punktene i nåværende plan har vært. </a:t>
            </a:r>
          </a:p>
          <a:p>
            <a:r>
              <a:rPr lang="nb-NO" dirty="0"/>
              <a:t>NB: planen er </a:t>
            </a:r>
            <a:r>
              <a:rPr lang="nb-NO"/>
              <a:t>ikke evaluert </a:t>
            </a:r>
            <a:r>
              <a:rPr lang="nb-NO" dirty="0"/>
              <a:t>enda. Men disse 5 områdene skal innlede til diskusjonen som kommer avslutningsvis i presentasjonen.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9BDE7-316D-0846-9C25-9FBEBBE0A6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3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Ref. notat på forrige side.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9BDE7-316D-0846-9C25-9FBEBBE0A6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4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Oppsummering fra styremøtet 6. september.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9BDE7-316D-0846-9C25-9FBEBBE0A6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28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Forbundets oppgave og diskusjon i salen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9BDE7-316D-0846-9C25-9FBEBBE0A6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12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tekst hvit bakgru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2EDC71F-5257-6861-31AC-BEE99F1828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4813" y="269853"/>
            <a:ext cx="2379132" cy="159250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2B90528-4896-C9BA-920E-603322EF5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5207"/>
            <a:ext cx="10080000" cy="1313793"/>
          </a:xfr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5C81353-D39A-DAC2-BD5A-DB655F42DA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681851"/>
            <a:ext cx="10080000" cy="108196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98139787-54E3-1EC0-2489-95849CF781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5226871"/>
            <a:ext cx="4332890" cy="1214438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717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-spalte Blå bakgrunn"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2272B52-5377-370A-623D-F8A513FF6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AA594516-ADBA-428F-B44E-F3A7F88981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8097" y="63038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DET NORSKE TRAVSELSKAP • 150 ÅRS-JUBILEUM 1875 – 2025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053082A-FCE3-EA28-CBF9-4DB7CC7010EA}"/>
              </a:ext>
            </a:extLst>
          </p:cNvPr>
          <p:cNvSpPr/>
          <p:nvPr userDrawn="1"/>
        </p:nvSpPr>
        <p:spPr>
          <a:xfrm>
            <a:off x="761188" y="6303800"/>
            <a:ext cx="886909" cy="5542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EE96C0E7-B55E-C76B-A8C4-BE4F565D38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1764" y="6298516"/>
            <a:ext cx="742394" cy="49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3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760913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0" i="0" baseline="0"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Sett inn </a:t>
            </a:r>
            <a:r>
              <a:rPr lang="en-US" dirty="0" err="1"/>
              <a:t>bilde</a:t>
            </a:r>
            <a:r>
              <a:rPr lang="en-US" dirty="0"/>
              <a:t> her</a:t>
            </a: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FB06AE4E-9959-00DF-2DD9-2EEB772B1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006" y="365125"/>
            <a:ext cx="6266793" cy="1325563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38607706-274E-F661-37C4-9C0E9099A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7006" y="1825625"/>
            <a:ext cx="6266793" cy="435133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Blå bakgrunn"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760913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0" i="0" baseline="0"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Sett inn </a:t>
            </a:r>
            <a:r>
              <a:rPr lang="en-US" dirty="0" err="1"/>
              <a:t>bilde</a:t>
            </a:r>
            <a:r>
              <a:rPr lang="en-US" dirty="0"/>
              <a:t> her</a:t>
            </a: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FB06AE4E-9959-00DF-2DD9-2EEB772B1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006" y="365125"/>
            <a:ext cx="6266793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38607706-274E-F661-37C4-9C0E9099A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7006" y="1825625"/>
            <a:ext cx="6266793" cy="435133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31027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929463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0" i="0" baseline="0"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Sett inn </a:t>
            </a:r>
            <a:r>
              <a:rPr lang="en-US" dirty="0" err="1"/>
              <a:t>bilde</a:t>
            </a:r>
            <a:r>
              <a:rPr lang="en-US" dirty="0"/>
              <a:t> her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929463" y="0"/>
            <a:ext cx="3373709" cy="3435178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0" i="0" baseline="0"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Sett inn </a:t>
            </a:r>
            <a:r>
              <a:rPr lang="en-US" dirty="0" err="1"/>
              <a:t>bilde</a:t>
            </a:r>
            <a:r>
              <a:rPr lang="en-US" dirty="0"/>
              <a:t> her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929463" y="3429000"/>
            <a:ext cx="3373709" cy="3435178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0" i="0" baseline="0"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Sett inn </a:t>
            </a:r>
            <a:r>
              <a:rPr lang="en-US" dirty="0" err="1"/>
              <a:t>bilde</a:t>
            </a:r>
            <a:r>
              <a:rPr lang="en-US" dirty="0"/>
              <a:t> her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1C5E530-AF9F-DA66-A043-6FF3286775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4400" y="388938"/>
            <a:ext cx="2743200" cy="5788025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30235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i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0" i="0" baseline="0"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Sett inn </a:t>
            </a:r>
            <a:r>
              <a:rPr lang="en-US" dirty="0" err="1"/>
              <a:t>bilde</a:t>
            </a:r>
            <a:r>
              <a:rPr lang="en-US" dirty="0"/>
              <a:t> her</a:t>
            </a:r>
          </a:p>
        </p:txBody>
      </p:sp>
    </p:spTree>
    <p:extLst>
      <p:ext uri="{BB962C8B-B14F-4D97-AF65-F5344CB8AC3E}">
        <p14:creationId xmlns:p14="http://schemas.microsoft.com/office/powerpoint/2010/main" val="535286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534032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0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Sett inn </a:t>
            </a:r>
            <a:r>
              <a:rPr lang="en-US" dirty="0" err="1"/>
              <a:t>bilde</a:t>
            </a:r>
            <a:r>
              <a:rPr lang="en-US" dirty="0"/>
              <a:t> her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742A005A-2572-2BBD-E36A-3C04A31D2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62399"/>
            <a:ext cx="10515600" cy="22145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058371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ubærkrans,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4"/>
          <p:cNvSpPr>
            <a:spLocks/>
          </p:cNvSpPr>
          <p:nvPr userDrawn="1"/>
        </p:nvSpPr>
        <p:spPr bwMode="auto">
          <a:xfrm>
            <a:off x="838200" y="989501"/>
            <a:ext cx="2413686" cy="2369388"/>
          </a:xfrm>
          <a:custGeom>
            <a:avLst/>
            <a:gdLst>
              <a:gd name="T0" fmla="*/ 878 w 898"/>
              <a:gd name="T1" fmla="*/ 438 h 880"/>
              <a:gd name="T2" fmla="*/ 885 w 898"/>
              <a:gd name="T3" fmla="*/ 318 h 880"/>
              <a:gd name="T4" fmla="*/ 822 w 898"/>
              <a:gd name="T5" fmla="*/ 277 h 880"/>
              <a:gd name="T6" fmla="*/ 792 w 898"/>
              <a:gd name="T7" fmla="*/ 241 h 880"/>
              <a:gd name="T8" fmla="*/ 718 w 898"/>
              <a:gd name="T9" fmla="*/ 143 h 880"/>
              <a:gd name="T10" fmla="*/ 668 w 898"/>
              <a:gd name="T11" fmla="*/ 60 h 880"/>
              <a:gd name="T12" fmla="*/ 574 w 898"/>
              <a:gd name="T13" fmla="*/ 0 h 880"/>
              <a:gd name="T14" fmla="*/ 541 w 898"/>
              <a:gd name="T15" fmla="*/ 63 h 880"/>
              <a:gd name="T16" fmla="*/ 611 w 898"/>
              <a:gd name="T17" fmla="*/ 75 h 880"/>
              <a:gd name="T18" fmla="*/ 712 w 898"/>
              <a:gd name="T19" fmla="*/ 145 h 880"/>
              <a:gd name="T20" fmla="*/ 760 w 898"/>
              <a:gd name="T21" fmla="*/ 199 h 880"/>
              <a:gd name="T22" fmla="*/ 767 w 898"/>
              <a:gd name="T23" fmla="*/ 235 h 880"/>
              <a:gd name="T24" fmla="*/ 746 w 898"/>
              <a:gd name="T25" fmla="*/ 288 h 880"/>
              <a:gd name="T26" fmla="*/ 787 w 898"/>
              <a:gd name="T27" fmla="*/ 383 h 880"/>
              <a:gd name="T28" fmla="*/ 828 w 898"/>
              <a:gd name="T29" fmla="*/ 465 h 880"/>
              <a:gd name="T30" fmla="*/ 797 w 898"/>
              <a:gd name="T31" fmla="*/ 578 h 880"/>
              <a:gd name="T32" fmla="*/ 769 w 898"/>
              <a:gd name="T33" fmla="*/ 605 h 880"/>
              <a:gd name="T34" fmla="*/ 711 w 898"/>
              <a:gd name="T35" fmla="*/ 607 h 880"/>
              <a:gd name="T36" fmla="*/ 649 w 898"/>
              <a:gd name="T37" fmla="*/ 693 h 880"/>
              <a:gd name="T38" fmla="*/ 598 w 898"/>
              <a:gd name="T39" fmla="*/ 773 h 880"/>
              <a:gd name="T40" fmla="*/ 479 w 898"/>
              <a:gd name="T41" fmla="*/ 806 h 880"/>
              <a:gd name="T42" fmla="*/ 321 w 898"/>
              <a:gd name="T43" fmla="*/ 768 h 880"/>
              <a:gd name="T44" fmla="*/ 281 w 898"/>
              <a:gd name="T45" fmla="*/ 764 h 880"/>
              <a:gd name="T46" fmla="*/ 187 w 898"/>
              <a:gd name="T47" fmla="*/ 698 h 880"/>
              <a:gd name="T48" fmla="*/ 166 w 898"/>
              <a:gd name="T49" fmla="*/ 609 h 880"/>
              <a:gd name="T50" fmla="*/ 138 w 898"/>
              <a:gd name="T51" fmla="*/ 508 h 880"/>
              <a:gd name="T52" fmla="*/ 85 w 898"/>
              <a:gd name="T53" fmla="*/ 486 h 880"/>
              <a:gd name="T54" fmla="*/ 68 w 898"/>
              <a:gd name="T55" fmla="*/ 452 h 880"/>
              <a:gd name="T56" fmla="*/ 79 w 898"/>
              <a:gd name="T57" fmla="*/ 329 h 880"/>
              <a:gd name="T58" fmla="*/ 144 w 898"/>
              <a:gd name="T59" fmla="*/ 265 h 880"/>
              <a:gd name="T60" fmla="*/ 214 w 898"/>
              <a:gd name="T61" fmla="*/ 192 h 880"/>
              <a:gd name="T62" fmla="*/ 215 w 898"/>
              <a:gd name="T63" fmla="*/ 136 h 880"/>
              <a:gd name="T64" fmla="*/ 268 w 898"/>
              <a:gd name="T65" fmla="*/ 99 h 880"/>
              <a:gd name="T66" fmla="*/ 289 w 898"/>
              <a:gd name="T67" fmla="*/ 74 h 880"/>
              <a:gd name="T68" fmla="*/ 299 w 898"/>
              <a:gd name="T69" fmla="*/ 67 h 880"/>
              <a:gd name="T70" fmla="*/ 259 w 898"/>
              <a:gd name="T71" fmla="*/ 71 h 880"/>
              <a:gd name="T72" fmla="*/ 187 w 898"/>
              <a:gd name="T73" fmla="*/ 65 h 880"/>
              <a:gd name="T74" fmla="*/ 116 w 898"/>
              <a:gd name="T75" fmla="*/ 156 h 880"/>
              <a:gd name="T76" fmla="*/ 99 w 898"/>
              <a:gd name="T77" fmla="*/ 254 h 880"/>
              <a:gd name="T78" fmla="*/ 63 w 898"/>
              <a:gd name="T79" fmla="*/ 370 h 880"/>
              <a:gd name="T80" fmla="*/ 47 w 898"/>
              <a:gd name="T81" fmla="*/ 415 h 880"/>
              <a:gd name="T82" fmla="*/ 0 w 898"/>
              <a:gd name="T83" fmla="*/ 473 h 880"/>
              <a:gd name="T84" fmla="*/ 48 w 898"/>
              <a:gd name="T85" fmla="*/ 584 h 880"/>
              <a:gd name="T86" fmla="*/ 128 w 898"/>
              <a:gd name="T87" fmla="*/ 647 h 880"/>
              <a:gd name="T88" fmla="*/ 209 w 898"/>
              <a:gd name="T89" fmla="*/ 732 h 880"/>
              <a:gd name="T90" fmla="*/ 238 w 898"/>
              <a:gd name="T91" fmla="*/ 768 h 880"/>
              <a:gd name="T92" fmla="*/ 260 w 898"/>
              <a:gd name="T93" fmla="*/ 843 h 880"/>
              <a:gd name="T94" fmla="*/ 449 w 898"/>
              <a:gd name="T95" fmla="*/ 836 h 880"/>
              <a:gd name="T96" fmla="*/ 637 w 898"/>
              <a:gd name="T97" fmla="*/ 843 h 880"/>
              <a:gd name="T98" fmla="*/ 660 w 898"/>
              <a:gd name="T99" fmla="*/ 768 h 880"/>
              <a:gd name="T100" fmla="*/ 689 w 898"/>
              <a:gd name="T101" fmla="*/ 732 h 880"/>
              <a:gd name="T102" fmla="*/ 769 w 898"/>
              <a:gd name="T103" fmla="*/ 647 h 880"/>
              <a:gd name="T104" fmla="*/ 850 w 898"/>
              <a:gd name="T105" fmla="*/ 584 h 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98" h="880">
                <a:moveTo>
                  <a:pt x="870" y="512"/>
                </a:moveTo>
                <a:cubicBezTo>
                  <a:pt x="891" y="501"/>
                  <a:pt x="898" y="473"/>
                  <a:pt x="898" y="473"/>
                </a:cubicBezTo>
                <a:cubicBezTo>
                  <a:pt x="898" y="473"/>
                  <a:pt x="866" y="470"/>
                  <a:pt x="846" y="485"/>
                </a:cubicBezTo>
                <a:cubicBezTo>
                  <a:pt x="841" y="489"/>
                  <a:pt x="835" y="497"/>
                  <a:pt x="831" y="505"/>
                </a:cubicBezTo>
                <a:cubicBezTo>
                  <a:pt x="834" y="489"/>
                  <a:pt x="837" y="473"/>
                  <a:pt x="838" y="457"/>
                </a:cubicBezTo>
                <a:cubicBezTo>
                  <a:pt x="846" y="455"/>
                  <a:pt x="862" y="451"/>
                  <a:pt x="878" y="438"/>
                </a:cubicBezTo>
                <a:cubicBezTo>
                  <a:pt x="896" y="424"/>
                  <a:pt x="898" y="395"/>
                  <a:pt x="898" y="395"/>
                </a:cubicBezTo>
                <a:cubicBezTo>
                  <a:pt x="898" y="395"/>
                  <a:pt x="866" y="398"/>
                  <a:pt x="850" y="415"/>
                </a:cubicBezTo>
                <a:cubicBezTo>
                  <a:pt x="846" y="421"/>
                  <a:pt x="842" y="429"/>
                  <a:pt x="839" y="437"/>
                </a:cubicBezTo>
                <a:cubicBezTo>
                  <a:pt x="839" y="420"/>
                  <a:pt x="839" y="404"/>
                  <a:pt x="837" y="388"/>
                </a:cubicBezTo>
                <a:cubicBezTo>
                  <a:pt x="844" y="385"/>
                  <a:pt x="859" y="378"/>
                  <a:pt x="873" y="362"/>
                </a:cubicBezTo>
                <a:cubicBezTo>
                  <a:pt x="888" y="345"/>
                  <a:pt x="885" y="318"/>
                  <a:pt x="885" y="318"/>
                </a:cubicBezTo>
                <a:cubicBezTo>
                  <a:pt x="885" y="318"/>
                  <a:pt x="855" y="325"/>
                  <a:pt x="843" y="345"/>
                </a:cubicBezTo>
                <a:cubicBezTo>
                  <a:pt x="838" y="352"/>
                  <a:pt x="836" y="362"/>
                  <a:pt x="835" y="370"/>
                </a:cubicBezTo>
                <a:cubicBezTo>
                  <a:pt x="832" y="353"/>
                  <a:pt x="828" y="336"/>
                  <a:pt x="824" y="319"/>
                </a:cubicBezTo>
                <a:cubicBezTo>
                  <a:pt x="830" y="316"/>
                  <a:pt x="844" y="306"/>
                  <a:pt x="855" y="288"/>
                </a:cubicBezTo>
                <a:cubicBezTo>
                  <a:pt x="867" y="269"/>
                  <a:pt x="859" y="243"/>
                  <a:pt x="859" y="243"/>
                </a:cubicBezTo>
                <a:cubicBezTo>
                  <a:pt x="859" y="243"/>
                  <a:pt x="831" y="256"/>
                  <a:pt x="822" y="277"/>
                </a:cubicBezTo>
                <a:cubicBezTo>
                  <a:pt x="819" y="285"/>
                  <a:pt x="819" y="296"/>
                  <a:pt x="819" y="305"/>
                </a:cubicBezTo>
                <a:cubicBezTo>
                  <a:pt x="814" y="287"/>
                  <a:pt x="807" y="270"/>
                  <a:pt x="799" y="254"/>
                </a:cubicBezTo>
                <a:cubicBezTo>
                  <a:pt x="804" y="250"/>
                  <a:pt x="816" y="238"/>
                  <a:pt x="824" y="219"/>
                </a:cubicBezTo>
                <a:cubicBezTo>
                  <a:pt x="832" y="199"/>
                  <a:pt x="820" y="175"/>
                  <a:pt x="820" y="175"/>
                </a:cubicBezTo>
                <a:cubicBezTo>
                  <a:pt x="820" y="175"/>
                  <a:pt x="795" y="191"/>
                  <a:pt x="791" y="213"/>
                </a:cubicBezTo>
                <a:cubicBezTo>
                  <a:pt x="789" y="221"/>
                  <a:pt x="790" y="232"/>
                  <a:pt x="792" y="241"/>
                </a:cubicBezTo>
                <a:cubicBezTo>
                  <a:pt x="784" y="224"/>
                  <a:pt x="774" y="208"/>
                  <a:pt x="763" y="194"/>
                </a:cubicBezTo>
                <a:cubicBezTo>
                  <a:pt x="768" y="189"/>
                  <a:pt x="777" y="176"/>
                  <a:pt x="781" y="156"/>
                </a:cubicBezTo>
                <a:cubicBezTo>
                  <a:pt x="785" y="135"/>
                  <a:pt x="770" y="115"/>
                  <a:pt x="770" y="115"/>
                </a:cubicBezTo>
                <a:cubicBezTo>
                  <a:pt x="770" y="115"/>
                  <a:pt x="749" y="135"/>
                  <a:pt x="748" y="157"/>
                </a:cubicBezTo>
                <a:cubicBezTo>
                  <a:pt x="748" y="164"/>
                  <a:pt x="751" y="173"/>
                  <a:pt x="754" y="181"/>
                </a:cubicBezTo>
                <a:cubicBezTo>
                  <a:pt x="742" y="167"/>
                  <a:pt x="730" y="154"/>
                  <a:pt x="718" y="143"/>
                </a:cubicBezTo>
                <a:cubicBezTo>
                  <a:pt x="721" y="138"/>
                  <a:pt x="728" y="123"/>
                  <a:pt x="729" y="103"/>
                </a:cubicBezTo>
                <a:cubicBezTo>
                  <a:pt x="729" y="82"/>
                  <a:pt x="711" y="65"/>
                  <a:pt x="711" y="65"/>
                </a:cubicBezTo>
                <a:cubicBezTo>
                  <a:pt x="711" y="65"/>
                  <a:pt x="694" y="88"/>
                  <a:pt x="697" y="109"/>
                </a:cubicBezTo>
                <a:cubicBezTo>
                  <a:pt x="698" y="117"/>
                  <a:pt x="704" y="128"/>
                  <a:pt x="709" y="135"/>
                </a:cubicBezTo>
                <a:cubicBezTo>
                  <a:pt x="694" y="122"/>
                  <a:pt x="678" y="111"/>
                  <a:pt x="664" y="101"/>
                </a:cubicBezTo>
                <a:cubicBezTo>
                  <a:pt x="666" y="96"/>
                  <a:pt x="672" y="80"/>
                  <a:pt x="668" y="60"/>
                </a:cubicBezTo>
                <a:cubicBezTo>
                  <a:pt x="665" y="40"/>
                  <a:pt x="644" y="26"/>
                  <a:pt x="644" y="26"/>
                </a:cubicBezTo>
                <a:cubicBezTo>
                  <a:pt x="644" y="26"/>
                  <a:pt x="632" y="51"/>
                  <a:pt x="639" y="71"/>
                </a:cubicBezTo>
                <a:cubicBezTo>
                  <a:pt x="642" y="80"/>
                  <a:pt x="650" y="90"/>
                  <a:pt x="656" y="96"/>
                </a:cubicBezTo>
                <a:cubicBezTo>
                  <a:pt x="638" y="85"/>
                  <a:pt x="620" y="76"/>
                  <a:pt x="605" y="70"/>
                </a:cubicBezTo>
                <a:cubicBezTo>
                  <a:pt x="607" y="65"/>
                  <a:pt x="609" y="48"/>
                  <a:pt x="603" y="28"/>
                </a:cubicBezTo>
                <a:cubicBezTo>
                  <a:pt x="596" y="9"/>
                  <a:pt x="574" y="0"/>
                  <a:pt x="574" y="0"/>
                </a:cubicBezTo>
                <a:cubicBezTo>
                  <a:pt x="574" y="0"/>
                  <a:pt x="566" y="26"/>
                  <a:pt x="576" y="44"/>
                </a:cubicBezTo>
                <a:cubicBezTo>
                  <a:pt x="580" y="53"/>
                  <a:pt x="591" y="62"/>
                  <a:pt x="599" y="67"/>
                </a:cubicBezTo>
                <a:cubicBezTo>
                  <a:pt x="588" y="62"/>
                  <a:pt x="579" y="59"/>
                  <a:pt x="572" y="57"/>
                </a:cubicBezTo>
                <a:cubicBezTo>
                  <a:pt x="568" y="53"/>
                  <a:pt x="557" y="40"/>
                  <a:pt x="544" y="38"/>
                </a:cubicBezTo>
                <a:cubicBezTo>
                  <a:pt x="532" y="36"/>
                  <a:pt x="513" y="44"/>
                  <a:pt x="513" y="44"/>
                </a:cubicBezTo>
                <a:cubicBezTo>
                  <a:pt x="513" y="44"/>
                  <a:pt x="522" y="56"/>
                  <a:pt x="541" y="63"/>
                </a:cubicBezTo>
                <a:cubicBezTo>
                  <a:pt x="554" y="67"/>
                  <a:pt x="569" y="60"/>
                  <a:pt x="572" y="59"/>
                </a:cubicBezTo>
                <a:cubicBezTo>
                  <a:pt x="582" y="62"/>
                  <a:pt x="594" y="67"/>
                  <a:pt x="609" y="74"/>
                </a:cubicBezTo>
                <a:cubicBezTo>
                  <a:pt x="602" y="72"/>
                  <a:pt x="583" y="69"/>
                  <a:pt x="572" y="73"/>
                </a:cubicBezTo>
                <a:cubicBezTo>
                  <a:pt x="552" y="80"/>
                  <a:pt x="540" y="104"/>
                  <a:pt x="540" y="104"/>
                </a:cubicBezTo>
                <a:cubicBezTo>
                  <a:pt x="540" y="104"/>
                  <a:pt x="562" y="112"/>
                  <a:pt x="580" y="103"/>
                </a:cubicBezTo>
                <a:cubicBezTo>
                  <a:pt x="600" y="93"/>
                  <a:pt x="610" y="78"/>
                  <a:pt x="611" y="75"/>
                </a:cubicBezTo>
                <a:cubicBezTo>
                  <a:pt x="627" y="82"/>
                  <a:pt x="645" y="92"/>
                  <a:pt x="664" y="105"/>
                </a:cubicBezTo>
                <a:cubicBezTo>
                  <a:pt x="656" y="102"/>
                  <a:pt x="640" y="98"/>
                  <a:pt x="630" y="99"/>
                </a:cubicBezTo>
                <a:cubicBezTo>
                  <a:pt x="609" y="102"/>
                  <a:pt x="592" y="124"/>
                  <a:pt x="592" y="124"/>
                </a:cubicBezTo>
                <a:cubicBezTo>
                  <a:pt x="592" y="124"/>
                  <a:pt x="613" y="137"/>
                  <a:pt x="633" y="131"/>
                </a:cubicBezTo>
                <a:cubicBezTo>
                  <a:pt x="653" y="125"/>
                  <a:pt x="665" y="112"/>
                  <a:pt x="668" y="109"/>
                </a:cubicBezTo>
                <a:cubicBezTo>
                  <a:pt x="683" y="119"/>
                  <a:pt x="698" y="131"/>
                  <a:pt x="712" y="145"/>
                </a:cubicBezTo>
                <a:cubicBezTo>
                  <a:pt x="714" y="146"/>
                  <a:pt x="715" y="147"/>
                  <a:pt x="716" y="148"/>
                </a:cubicBezTo>
                <a:cubicBezTo>
                  <a:pt x="708" y="143"/>
                  <a:pt x="694" y="136"/>
                  <a:pt x="683" y="136"/>
                </a:cubicBezTo>
                <a:cubicBezTo>
                  <a:pt x="662" y="135"/>
                  <a:pt x="640" y="154"/>
                  <a:pt x="640" y="154"/>
                </a:cubicBezTo>
                <a:cubicBezTo>
                  <a:pt x="640" y="154"/>
                  <a:pt x="660" y="171"/>
                  <a:pt x="680" y="168"/>
                </a:cubicBezTo>
                <a:cubicBezTo>
                  <a:pt x="702" y="165"/>
                  <a:pt x="716" y="155"/>
                  <a:pt x="720" y="152"/>
                </a:cubicBezTo>
                <a:cubicBezTo>
                  <a:pt x="734" y="165"/>
                  <a:pt x="748" y="181"/>
                  <a:pt x="760" y="199"/>
                </a:cubicBezTo>
                <a:cubicBezTo>
                  <a:pt x="753" y="193"/>
                  <a:pt x="740" y="183"/>
                  <a:pt x="729" y="181"/>
                </a:cubicBezTo>
                <a:cubicBezTo>
                  <a:pt x="708" y="177"/>
                  <a:pt x="683" y="192"/>
                  <a:pt x="683" y="192"/>
                </a:cubicBezTo>
                <a:cubicBezTo>
                  <a:pt x="683" y="192"/>
                  <a:pt x="700" y="212"/>
                  <a:pt x="721" y="213"/>
                </a:cubicBezTo>
                <a:cubicBezTo>
                  <a:pt x="743" y="214"/>
                  <a:pt x="759" y="207"/>
                  <a:pt x="764" y="204"/>
                </a:cubicBezTo>
                <a:cubicBezTo>
                  <a:pt x="774" y="220"/>
                  <a:pt x="784" y="236"/>
                  <a:pt x="792" y="254"/>
                </a:cubicBezTo>
                <a:cubicBezTo>
                  <a:pt x="786" y="247"/>
                  <a:pt x="776" y="238"/>
                  <a:pt x="767" y="235"/>
                </a:cubicBezTo>
                <a:cubicBezTo>
                  <a:pt x="747" y="226"/>
                  <a:pt x="719" y="237"/>
                  <a:pt x="719" y="237"/>
                </a:cubicBezTo>
                <a:cubicBezTo>
                  <a:pt x="719" y="237"/>
                  <a:pt x="732" y="261"/>
                  <a:pt x="753" y="265"/>
                </a:cubicBezTo>
                <a:cubicBezTo>
                  <a:pt x="774" y="270"/>
                  <a:pt x="790" y="266"/>
                  <a:pt x="797" y="264"/>
                </a:cubicBezTo>
                <a:cubicBezTo>
                  <a:pt x="804" y="281"/>
                  <a:pt x="810" y="298"/>
                  <a:pt x="815" y="316"/>
                </a:cubicBezTo>
                <a:cubicBezTo>
                  <a:pt x="810" y="308"/>
                  <a:pt x="803" y="299"/>
                  <a:pt x="795" y="294"/>
                </a:cubicBezTo>
                <a:cubicBezTo>
                  <a:pt x="776" y="282"/>
                  <a:pt x="746" y="288"/>
                  <a:pt x="746" y="288"/>
                </a:cubicBezTo>
                <a:cubicBezTo>
                  <a:pt x="746" y="288"/>
                  <a:pt x="755" y="314"/>
                  <a:pt x="776" y="322"/>
                </a:cubicBezTo>
                <a:cubicBezTo>
                  <a:pt x="795" y="330"/>
                  <a:pt x="812" y="330"/>
                  <a:pt x="819" y="329"/>
                </a:cubicBezTo>
                <a:cubicBezTo>
                  <a:pt x="823" y="347"/>
                  <a:pt x="827" y="365"/>
                  <a:pt x="829" y="384"/>
                </a:cubicBezTo>
                <a:cubicBezTo>
                  <a:pt x="825" y="375"/>
                  <a:pt x="819" y="364"/>
                  <a:pt x="812" y="358"/>
                </a:cubicBezTo>
                <a:cubicBezTo>
                  <a:pt x="795" y="342"/>
                  <a:pt x="764" y="343"/>
                  <a:pt x="764" y="343"/>
                </a:cubicBezTo>
                <a:cubicBezTo>
                  <a:pt x="764" y="343"/>
                  <a:pt x="768" y="370"/>
                  <a:pt x="787" y="383"/>
                </a:cubicBezTo>
                <a:cubicBezTo>
                  <a:pt x="805" y="394"/>
                  <a:pt x="822" y="396"/>
                  <a:pt x="830" y="397"/>
                </a:cubicBezTo>
                <a:cubicBezTo>
                  <a:pt x="831" y="415"/>
                  <a:pt x="831" y="434"/>
                  <a:pt x="830" y="452"/>
                </a:cubicBezTo>
                <a:cubicBezTo>
                  <a:pt x="827" y="442"/>
                  <a:pt x="824" y="430"/>
                  <a:pt x="818" y="423"/>
                </a:cubicBezTo>
                <a:cubicBezTo>
                  <a:pt x="803" y="404"/>
                  <a:pt x="772" y="399"/>
                  <a:pt x="772" y="399"/>
                </a:cubicBezTo>
                <a:cubicBezTo>
                  <a:pt x="772" y="399"/>
                  <a:pt x="772" y="428"/>
                  <a:pt x="788" y="443"/>
                </a:cubicBezTo>
                <a:cubicBezTo>
                  <a:pt x="804" y="458"/>
                  <a:pt x="821" y="463"/>
                  <a:pt x="828" y="465"/>
                </a:cubicBezTo>
                <a:cubicBezTo>
                  <a:pt x="826" y="482"/>
                  <a:pt x="823" y="498"/>
                  <a:pt x="819" y="515"/>
                </a:cubicBezTo>
                <a:cubicBezTo>
                  <a:pt x="818" y="505"/>
                  <a:pt x="816" y="494"/>
                  <a:pt x="812" y="486"/>
                </a:cubicBezTo>
                <a:cubicBezTo>
                  <a:pt x="801" y="465"/>
                  <a:pt x="770" y="455"/>
                  <a:pt x="770" y="455"/>
                </a:cubicBezTo>
                <a:cubicBezTo>
                  <a:pt x="770" y="455"/>
                  <a:pt x="765" y="483"/>
                  <a:pt x="779" y="502"/>
                </a:cubicBezTo>
                <a:cubicBezTo>
                  <a:pt x="792" y="519"/>
                  <a:pt x="807" y="527"/>
                  <a:pt x="815" y="530"/>
                </a:cubicBezTo>
                <a:cubicBezTo>
                  <a:pt x="810" y="547"/>
                  <a:pt x="804" y="563"/>
                  <a:pt x="797" y="578"/>
                </a:cubicBezTo>
                <a:cubicBezTo>
                  <a:pt x="798" y="568"/>
                  <a:pt x="799" y="556"/>
                  <a:pt x="796" y="547"/>
                </a:cubicBezTo>
                <a:cubicBezTo>
                  <a:pt x="788" y="524"/>
                  <a:pt x="759" y="508"/>
                  <a:pt x="759" y="508"/>
                </a:cubicBezTo>
                <a:cubicBezTo>
                  <a:pt x="759" y="508"/>
                  <a:pt x="749" y="536"/>
                  <a:pt x="760" y="557"/>
                </a:cubicBezTo>
                <a:cubicBezTo>
                  <a:pt x="770" y="576"/>
                  <a:pt x="784" y="587"/>
                  <a:pt x="791" y="592"/>
                </a:cubicBezTo>
                <a:cubicBezTo>
                  <a:pt x="783" y="607"/>
                  <a:pt x="775" y="620"/>
                  <a:pt x="766" y="633"/>
                </a:cubicBezTo>
                <a:cubicBezTo>
                  <a:pt x="769" y="624"/>
                  <a:pt x="771" y="613"/>
                  <a:pt x="769" y="605"/>
                </a:cubicBezTo>
                <a:cubicBezTo>
                  <a:pt x="766" y="580"/>
                  <a:pt x="740" y="559"/>
                  <a:pt x="740" y="559"/>
                </a:cubicBezTo>
                <a:cubicBezTo>
                  <a:pt x="740" y="559"/>
                  <a:pt x="724" y="585"/>
                  <a:pt x="731" y="609"/>
                </a:cubicBezTo>
                <a:cubicBezTo>
                  <a:pt x="738" y="629"/>
                  <a:pt x="749" y="642"/>
                  <a:pt x="755" y="649"/>
                </a:cubicBezTo>
                <a:cubicBezTo>
                  <a:pt x="746" y="661"/>
                  <a:pt x="736" y="673"/>
                  <a:pt x="725" y="684"/>
                </a:cubicBezTo>
                <a:cubicBezTo>
                  <a:pt x="729" y="675"/>
                  <a:pt x="732" y="666"/>
                  <a:pt x="732" y="658"/>
                </a:cubicBezTo>
                <a:cubicBezTo>
                  <a:pt x="733" y="632"/>
                  <a:pt x="711" y="607"/>
                  <a:pt x="711" y="607"/>
                </a:cubicBezTo>
                <a:cubicBezTo>
                  <a:pt x="711" y="607"/>
                  <a:pt x="691" y="630"/>
                  <a:pt x="694" y="654"/>
                </a:cubicBezTo>
                <a:cubicBezTo>
                  <a:pt x="696" y="676"/>
                  <a:pt x="705" y="691"/>
                  <a:pt x="710" y="698"/>
                </a:cubicBezTo>
                <a:cubicBezTo>
                  <a:pt x="699" y="709"/>
                  <a:pt x="687" y="719"/>
                  <a:pt x="675" y="728"/>
                </a:cubicBezTo>
                <a:cubicBezTo>
                  <a:pt x="681" y="720"/>
                  <a:pt x="685" y="711"/>
                  <a:pt x="687" y="704"/>
                </a:cubicBezTo>
                <a:cubicBezTo>
                  <a:pt x="692" y="678"/>
                  <a:pt x="674" y="648"/>
                  <a:pt x="674" y="648"/>
                </a:cubicBezTo>
                <a:cubicBezTo>
                  <a:pt x="674" y="648"/>
                  <a:pt x="650" y="668"/>
                  <a:pt x="649" y="693"/>
                </a:cubicBezTo>
                <a:cubicBezTo>
                  <a:pt x="648" y="715"/>
                  <a:pt x="654" y="732"/>
                  <a:pt x="658" y="740"/>
                </a:cubicBezTo>
                <a:cubicBezTo>
                  <a:pt x="644" y="749"/>
                  <a:pt x="631" y="757"/>
                  <a:pt x="617" y="764"/>
                </a:cubicBezTo>
                <a:cubicBezTo>
                  <a:pt x="624" y="757"/>
                  <a:pt x="631" y="748"/>
                  <a:pt x="634" y="740"/>
                </a:cubicBezTo>
                <a:cubicBezTo>
                  <a:pt x="644" y="715"/>
                  <a:pt x="631" y="682"/>
                  <a:pt x="631" y="682"/>
                </a:cubicBezTo>
                <a:cubicBezTo>
                  <a:pt x="631" y="682"/>
                  <a:pt x="603" y="698"/>
                  <a:pt x="598" y="723"/>
                </a:cubicBezTo>
                <a:cubicBezTo>
                  <a:pt x="593" y="745"/>
                  <a:pt x="596" y="764"/>
                  <a:pt x="598" y="773"/>
                </a:cubicBezTo>
                <a:cubicBezTo>
                  <a:pt x="584" y="779"/>
                  <a:pt x="570" y="784"/>
                  <a:pt x="556" y="787"/>
                </a:cubicBezTo>
                <a:cubicBezTo>
                  <a:pt x="564" y="782"/>
                  <a:pt x="572" y="775"/>
                  <a:pt x="576" y="768"/>
                </a:cubicBezTo>
                <a:cubicBezTo>
                  <a:pt x="591" y="744"/>
                  <a:pt x="583" y="709"/>
                  <a:pt x="583" y="709"/>
                </a:cubicBezTo>
                <a:cubicBezTo>
                  <a:pt x="583" y="709"/>
                  <a:pt x="553" y="719"/>
                  <a:pt x="542" y="744"/>
                </a:cubicBezTo>
                <a:cubicBezTo>
                  <a:pt x="534" y="764"/>
                  <a:pt x="534" y="782"/>
                  <a:pt x="534" y="792"/>
                </a:cubicBezTo>
                <a:cubicBezTo>
                  <a:pt x="514" y="795"/>
                  <a:pt x="496" y="801"/>
                  <a:pt x="479" y="806"/>
                </a:cubicBezTo>
                <a:cubicBezTo>
                  <a:pt x="468" y="810"/>
                  <a:pt x="458" y="815"/>
                  <a:pt x="449" y="819"/>
                </a:cubicBezTo>
                <a:cubicBezTo>
                  <a:pt x="440" y="815"/>
                  <a:pt x="429" y="810"/>
                  <a:pt x="418" y="806"/>
                </a:cubicBezTo>
                <a:cubicBezTo>
                  <a:pt x="402" y="801"/>
                  <a:pt x="384" y="795"/>
                  <a:pt x="363" y="792"/>
                </a:cubicBezTo>
                <a:cubicBezTo>
                  <a:pt x="364" y="782"/>
                  <a:pt x="364" y="764"/>
                  <a:pt x="355" y="744"/>
                </a:cubicBezTo>
                <a:cubicBezTo>
                  <a:pt x="345" y="719"/>
                  <a:pt x="314" y="709"/>
                  <a:pt x="314" y="709"/>
                </a:cubicBezTo>
                <a:cubicBezTo>
                  <a:pt x="314" y="709"/>
                  <a:pt x="307" y="744"/>
                  <a:pt x="321" y="768"/>
                </a:cubicBezTo>
                <a:cubicBezTo>
                  <a:pt x="326" y="775"/>
                  <a:pt x="334" y="782"/>
                  <a:pt x="342" y="787"/>
                </a:cubicBezTo>
                <a:cubicBezTo>
                  <a:pt x="328" y="784"/>
                  <a:pt x="314" y="779"/>
                  <a:pt x="299" y="773"/>
                </a:cubicBezTo>
                <a:cubicBezTo>
                  <a:pt x="302" y="764"/>
                  <a:pt x="305" y="745"/>
                  <a:pt x="300" y="723"/>
                </a:cubicBezTo>
                <a:cubicBezTo>
                  <a:pt x="294" y="698"/>
                  <a:pt x="267" y="682"/>
                  <a:pt x="267" y="682"/>
                </a:cubicBezTo>
                <a:cubicBezTo>
                  <a:pt x="267" y="682"/>
                  <a:pt x="253" y="715"/>
                  <a:pt x="263" y="740"/>
                </a:cubicBezTo>
                <a:cubicBezTo>
                  <a:pt x="267" y="748"/>
                  <a:pt x="274" y="757"/>
                  <a:pt x="281" y="764"/>
                </a:cubicBezTo>
                <a:cubicBezTo>
                  <a:pt x="267" y="757"/>
                  <a:pt x="254" y="749"/>
                  <a:pt x="240" y="740"/>
                </a:cubicBezTo>
                <a:cubicBezTo>
                  <a:pt x="244" y="732"/>
                  <a:pt x="250" y="715"/>
                  <a:pt x="249" y="693"/>
                </a:cubicBezTo>
                <a:cubicBezTo>
                  <a:pt x="248" y="668"/>
                  <a:pt x="224" y="648"/>
                  <a:pt x="224" y="648"/>
                </a:cubicBezTo>
                <a:cubicBezTo>
                  <a:pt x="224" y="648"/>
                  <a:pt x="205" y="678"/>
                  <a:pt x="211" y="704"/>
                </a:cubicBezTo>
                <a:cubicBezTo>
                  <a:pt x="212" y="711"/>
                  <a:pt x="217" y="720"/>
                  <a:pt x="222" y="728"/>
                </a:cubicBezTo>
                <a:cubicBezTo>
                  <a:pt x="210" y="719"/>
                  <a:pt x="199" y="709"/>
                  <a:pt x="187" y="698"/>
                </a:cubicBezTo>
                <a:cubicBezTo>
                  <a:pt x="193" y="691"/>
                  <a:pt x="201" y="676"/>
                  <a:pt x="204" y="654"/>
                </a:cubicBezTo>
                <a:cubicBezTo>
                  <a:pt x="207" y="630"/>
                  <a:pt x="187" y="607"/>
                  <a:pt x="187" y="607"/>
                </a:cubicBezTo>
                <a:cubicBezTo>
                  <a:pt x="187" y="607"/>
                  <a:pt x="164" y="632"/>
                  <a:pt x="165" y="658"/>
                </a:cubicBezTo>
                <a:cubicBezTo>
                  <a:pt x="165" y="666"/>
                  <a:pt x="169" y="675"/>
                  <a:pt x="173" y="684"/>
                </a:cubicBezTo>
                <a:cubicBezTo>
                  <a:pt x="162" y="673"/>
                  <a:pt x="152" y="661"/>
                  <a:pt x="143" y="648"/>
                </a:cubicBezTo>
                <a:cubicBezTo>
                  <a:pt x="149" y="642"/>
                  <a:pt x="160" y="629"/>
                  <a:pt x="166" y="609"/>
                </a:cubicBezTo>
                <a:cubicBezTo>
                  <a:pt x="174" y="585"/>
                  <a:pt x="158" y="559"/>
                  <a:pt x="158" y="559"/>
                </a:cubicBezTo>
                <a:cubicBezTo>
                  <a:pt x="158" y="559"/>
                  <a:pt x="132" y="580"/>
                  <a:pt x="128" y="605"/>
                </a:cubicBezTo>
                <a:cubicBezTo>
                  <a:pt x="127" y="613"/>
                  <a:pt x="129" y="624"/>
                  <a:pt x="132" y="633"/>
                </a:cubicBezTo>
                <a:cubicBezTo>
                  <a:pt x="123" y="620"/>
                  <a:pt x="114" y="606"/>
                  <a:pt x="107" y="592"/>
                </a:cubicBezTo>
                <a:cubicBezTo>
                  <a:pt x="114" y="587"/>
                  <a:pt x="128" y="576"/>
                  <a:pt x="138" y="557"/>
                </a:cubicBezTo>
                <a:cubicBezTo>
                  <a:pt x="149" y="536"/>
                  <a:pt x="138" y="508"/>
                  <a:pt x="138" y="508"/>
                </a:cubicBezTo>
                <a:cubicBezTo>
                  <a:pt x="138" y="508"/>
                  <a:pt x="109" y="524"/>
                  <a:pt x="102" y="547"/>
                </a:cubicBezTo>
                <a:cubicBezTo>
                  <a:pt x="99" y="556"/>
                  <a:pt x="99" y="568"/>
                  <a:pt x="100" y="578"/>
                </a:cubicBezTo>
                <a:cubicBezTo>
                  <a:pt x="93" y="563"/>
                  <a:pt x="88" y="547"/>
                  <a:pt x="83" y="530"/>
                </a:cubicBezTo>
                <a:cubicBezTo>
                  <a:pt x="90" y="527"/>
                  <a:pt x="105" y="519"/>
                  <a:pt x="118" y="502"/>
                </a:cubicBezTo>
                <a:cubicBezTo>
                  <a:pt x="133" y="483"/>
                  <a:pt x="127" y="455"/>
                  <a:pt x="127" y="455"/>
                </a:cubicBezTo>
                <a:cubicBezTo>
                  <a:pt x="127" y="455"/>
                  <a:pt x="97" y="465"/>
                  <a:pt x="85" y="486"/>
                </a:cubicBezTo>
                <a:cubicBezTo>
                  <a:pt x="81" y="494"/>
                  <a:pt x="79" y="505"/>
                  <a:pt x="79" y="515"/>
                </a:cubicBezTo>
                <a:cubicBezTo>
                  <a:pt x="74" y="498"/>
                  <a:pt x="71" y="482"/>
                  <a:pt x="69" y="465"/>
                </a:cubicBezTo>
                <a:cubicBezTo>
                  <a:pt x="77" y="463"/>
                  <a:pt x="93" y="458"/>
                  <a:pt x="109" y="443"/>
                </a:cubicBezTo>
                <a:cubicBezTo>
                  <a:pt x="126" y="428"/>
                  <a:pt x="126" y="399"/>
                  <a:pt x="126" y="399"/>
                </a:cubicBezTo>
                <a:cubicBezTo>
                  <a:pt x="126" y="399"/>
                  <a:pt x="95" y="404"/>
                  <a:pt x="80" y="423"/>
                </a:cubicBezTo>
                <a:cubicBezTo>
                  <a:pt x="74" y="430"/>
                  <a:pt x="70" y="442"/>
                  <a:pt x="68" y="452"/>
                </a:cubicBezTo>
                <a:cubicBezTo>
                  <a:pt x="67" y="433"/>
                  <a:pt x="67" y="415"/>
                  <a:pt x="68" y="397"/>
                </a:cubicBezTo>
                <a:cubicBezTo>
                  <a:pt x="75" y="396"/>
                  <a:pt x="92" y="394"/>
                  <a:pt x="110" y="383"/>
                </a:cubicBezTo>
                <a:cubicBezTo>
                  <a:pt x="129" y="370"/>
                  <a:pt x="134" y="343"/>
                  <a:pt x="134" y="343"/>
                </a:cubicBezTo>
                <a:cubicBezTo>
                  <a:pt x="134" y="343"/>
                  <a:pt x="103" y="342"/>
                  <a:pt x="85" y="358"/>
                </a:cubicBezTo>
                <a:cubicBezTo>
                  <a:pt x="79" y="364"/>
                  <a:pt x="73" y="375"/>
                  <a:pt x="69" y="384"/>
                </a:cubicBezTo>
                <a:cubicBezTo>
                  <a:pt x="71" y="365"/>
                  <a:pt x="74" y="347"/>
                  <a:pt x="79" y="329"/>
                </a:cubicBezTo>
                <a:cubicBezTo>
                  <a:pt x="86" y="330"/>
                  <a:pt x="103" y="330"/>
                  <a:pt x="122" y="322"/>
                </a:cubicBezTo>
                <a:cubicBezTo>
                  <a:pt x="142" y="314"/>
                  <a:pt x="151" y="288"/>
                  <a:pt x="151" y="288"/>
                </a:cubicBezTo>
                <a:cubicBezTo>
                  <a:pt x="151" y="288"/>
                  <a:pt x="122" y="282"/>
                  <a:pt x="102" y="294"/>
                </a:cubicBezTo>
                <a:cubicBezTo>
                  <a:pt x="95" y="299"/>
                  <a:pt x="88" y="308"/>
                  <a:pt x="82" y="316"/>
                </a:cubicBezTo>
                <a:cubicBezTo>
                  <a:pt x="88" y="298"/>
                  <a:pt x="94" y="281"/>
                  <a:pt x="101" y="264"/>
                </a:cubicBezTo>
                <a:cubicBezTo>
                  <a:pt x="108" y="266"/>
                  <a:pt x="124" y="270"/>
                  <a:pt x="144" y="265"/>
                </a:cubicBezTo>
                <a:cubicBezTo>
                  <a:pt x="166" y="261"/>
                  <a:pt x="178" y="237"/>
                  <a:pt x="178" y="237"/>
                </a:cubicBezTo>
                <a:cubicBezTo>
                  <a:pt x="178" y="237"/>
                  <a:pt x="151" y="226"/>
                  <a:pt x="130" y="235"/>
                </a:cubicBezTo>
                <a:cubicBezTo>
                  <a:pt x="122" y="238"/>
                  <a:pt x="112" y="247"/>
                  <a:pt x="106" y="254"/>
                </a:cubicBezTo>
                <a:cubicBezTo>
                  <a:pt x="114" y="236"/>
                  <a:pt x="124" y="220"/>
                  <a:pt x="134" y="204"/>
                </a:cubicBezTo>
                <a:cubicBezTo>
                  <a:pt x="139" y="207"/>
                  <a:pt x="155" y="214"/>
                  <a:pt x="177" y="213"/>
                </a:cubicBezTo>
                <a:cubicBezTo>
                  <a:pt x="198" y="212"/>
                  <a:pt x="214" y="192"/>
                  <a:pt x="214" y="192"/>
                </a:cubicBezTo>
                <a:cubicBezTo>
                  <a:pt x="214" y="192"/>
                  <a:pt x="190" y="177"/>
                  <a:pt x="168" y="181"/>
                </a:cubicBezTo>
                <a:cubicBezTo>
                  <a:pt x="158" y="183"/>
                  <a:pt x="145" y="193"/>
                  <a:pt x="138" y="199"/>
                </a:cubicBezTo>
                <a:cubicBezTo>
                  <a:pt x="150" y="181"/>
                  <a:pt x="163" y="165"/>
                  <a:pt x="177" y="152"/>
                </a:cubicBezTo>
                <a:cubicBezTo>
                  <a:pt x="181" y="155"/>
                  <a:pt x="196" y="165"/>
                  <a:pt x="217" y="168"/>
                </a:cubicBezTo>
                <a:cubicBezTo>
                  <a:pt x="238" y="171"/>
                  <a:pt x="257" y="154"/>
                  <a:pt x="257" y="154"/>
                </a:cubicBezTo>
                <a:cubicBezTo>
                  <a:pt x="257" y="154"/>
                  <a:pt x="236" y="135"/>
                  <a:pt x="215" y="136"/>
                </a:cubicBezTo>
                <a:cubicBezTo>
                  <a:pt x="204" y="136"/>
                  <a:pt x="190" y="143"/>
                  <a:pt x="182" y="148"/>
                </a:cubicBezTo>
                <a:cubicBezTo>
                  <a:pt x="183" y="147"/>
                  <a:pt x="184" y="146"/>
                  <a:pt x="185" y="145"/>
                </a:cubicBezTo>
                <a:cubicBezTo>
                  <a:pt x="200" y="131"/>
                  <a:pt x="215" y="119"/>
                  <a:pt x="229" y="109"/>
                </a:cubicBezTo>
                <a:cubicBezTo>
                  <a:pt x="233" y="112"/>
                  <a:pt x="245" y="125"/>
                  <a:pt x="265" y="131"/>
                </a:cubicBezTo>
                <a:cubicBezTo>
                  <a:pt x="285" y="137"/>
                  <a:pt x="306" y="124"/>
                  <a:pt x="306" y="124"/>
                </a:cubicBezTo>
                <a:cubicBezTo>
                  <a:pt x="306" y="124"/>
                  <a:pt x="289" y="102"/>
                  <a:pt x="268" y="99"/>
                </a:cubicBezTo>
                <a:cubicBezTo>
                  <a:pt x="257" y="98"/>
                  <a:pt x="242" y="102"/>
                  <a:pt x="234" y="105"/>
                </a:cubicBezTo>
                <a:cubicBezTo>
                  <a:pt x="253" y="92"/>
                  <a:pt x="271" y="82"/>
                  <a:pt x="286" y="75"/>
                </a:cubicBezTo>
                <a:cubicBezTo>
                  <a:pt x="288" y="78"/>
                  <a:pt x="298" y="93"/>
                  <a:pt x="317" y="103"/>
                </a:cubicBezTo>
                <a:cubicBezTo>
                  <a:pt x="335" y="112"/>
                  <a:pt x="358" y="104"/>
                  <a:pt x="358" y="104"/>
                </a:cubicBezTo>
                <a:cubicBezTo>
                  <a:pt x="358" y="104"/>
                  <a:pt x="345" y="80"/>
                  <a:pt x="326" y="73"/>
                </a:cubicBezTo>
                <a:cubicBezTo>
                  <a:pt x="314" y="69"/>
                  <a:pt x="296" y="72"/>
                  <a:pt x="289" y="74"/>
                </a:cubicBezTo>
                <a:cubicBezTo>
                  <a:pt x="304" y="67"/>
                  <a:pt x="316" y="62"/>
                  <a:pt x="326" y="59"/>
                </a:cubicBezTo>
                <a:cubicBezTo>
                  <a:pt x="328" y="60"/>
                  <a:pt x="343" y="67"/>
                  <a:pt x="357" y="63"/>
                </a:cubicBezTo>
                <a:cubicBezTo>
                  <a:pt x="376" y="56"/>
                  <a:pt x="385" y="44"/>
                  <a:pt x="385" y="44"/>
                </a:cubicBezTo>
                <a:cubicBezTo>
                  <a:pt x="385" y="44"/>
                  <a:pt x="366" y="36"/>
                  <a:pt x="354" y="38"/>
                </a:cubicBezTo>
                <a:cubicBezTo>
                  <a:pt x="341" y="40"/>
                  <a:pt x="329" y="53"/>
                  <a:pt x="326" y="57"/>
                </a:cubicBezTo>
                <a:cubicBezTo>
                  <a:pt x="319" y="59"/>
                  <a:pt x="310" y="62"/>
                  <a:pt x="299" y="67"/>
                </a:cubicBezTo>
                <a:cubicBezTo>
                  <a:pt x="306" y="62"/>
                  <a:pt x="317" y="53"/>
                  <a:pt x="322" y="44"/>
                </a:cubicBezTo>
                <a:cubicBezTo>
                  <a:pt x="331" y="26"/>
                  <a:pt x="324" y="0"/>
                  <a:pt x="324" y="0"/>
                </a:cubicBezTo>
                <a:cubicBezTo>
                  <a:pt x="324" y="0"/>
                  <a:pt x="301" y="9"/>
                  <a:pt x="295" y="28"/>
                </a:cubicBezTo>
                <a:cubicBezTo>
                  <a:pt x="288" y="48"/>
                  <a:pt x="291" y="65"/>
                  <a:pt x="292" y="70"/>
                </a:cubicBezTo>
                <a:cubicBezTo>
                  <a:pt x="277" y="76"/>
                  <a:pt x="260" y="85"/>
                  <a:pt x="241" y="96"/>
                </a:cubicBezTo>
                <a:cubicBezTo>
                  <a:pt x="247" y="90"/>
                  <a:pt x="256" y="80"/>
                  <a:pt x="259" y="71"/>
                </a:cubicBezTo>
                <a:cubicBezTo>
                  <a:pt x="265" y="51"/>
                  <a:pt x="253" y="26"/>
                  <a:pt x="253" y="26"/>
                </a:cubicBezTo>
                <a:cubicBezTo>
                  <a:pt x="253" y="26"/>
                  <a:pt x="232" y="40"/>
                  <a:pt x="229" y="60"/>
                </a:cubicBezTo>
                <a:cubicBezTo>
                  <a:pt x="226" y="80"/>
                  <a:pt x="231" y="96"/>
                  <a:pt x="234" y="101"/>
                </a:cubicBezTo>
                <a:cubicBezTo>
                  <a:pt x="219" y="111"/>
                  <a:pt x="204" y="122"/>
                  <a:pt x="189" y="135"/>
                </a:cubicBezTo>
                <a:cubicBezTo>
                  <a:pt x="194" y="128"/>
                  <a:pt x="200" y="117"/>
                  <a:pt x="201" y="109"/>
                </a:cubicBezTo>
                <a:cubicBezTo>
                  <a:pt x="204" y="88"/>
                  <a:pt x="187" y="65"/>
                  <a:pt x="187" y="65"/>
                </a:cubicBezTo>
                <a:cubicBezTo>
                  <a:pt x="187" y="65"/>
                  <a:pt x="168" y="82"/>
                  <a:pt x="169" y="103"/>
                </a:cubicBezTo>
                <a:cubicBezTo>
                  <a:pt x="169" y="123"/>
                  <a:pt x="177" y="138"/>
                  <a:pt x="180" y="143"/>
                </a:cubicBezTo>
                <a:cubicBezTo>
                  <a:pt x="168" y="154"/>
                  <a:pt x="155" y="167"/>
                  <a:pt x="144" y="181"/>
                </a:cubicBezTo>
                <a:cubicBezTo>
                  <a:pt x="147" y="173"/>
                  <a:pt x="150" y="164"/>
                  <a:pt x="150" y="157"/>
                </a:cubicBezTo>
                <a:cubicBezTo>
                  <a:pt x="149" y="135"/>
                  <a:pt x="128" y="115"/>
                  <a:pt x="128" y="115"/>
                </a:cubicBezTo>
                <a:cubicBezTo>
                  <a:pt x="128" y="115"/>
                  <a:pt x="112" y="135"/>
                  <a:pt x="116" y="156"/>
                </a:cubicBezTo>
                <a:cubicBezTo>
                  <a:pt x="120" y="176"/>
                  <a:pt x="130" y="189"/>
                  <a:pt x="134" y="194"/>
                </a:cubicBezTo>
                <a:cubicBezTo>
                  <a:pt x="124" y="208"/>
                  <a:pt x="114" y="224"/>
                  <a:pt x="105" y="241"/>
                </a:cubicBezTo>
                <a:cubicBezTo>
                  <a:pt x="107" y="232"/>
                  <a:pt x="109" y="221"/>
                  <a:pt x="107" y="213"/>
                </a:cubicBezTo>
                <a:cubicBezTo>
                  <a:pt x="102" y="191"/>
                  <a:pt x="78" y="175"/>
                  <a:pt x="78" y="175"/>
                </a:cubicBezTo>
                <a:cubicBezTo>
                  <a:pt x="78" y="175"/>
                  <a:pt x="66" y="199"/>
                  <a:pt x="74" y="219"/>
                </a:cubicBezTo>
                <a:cubicBezTo>
                  <a:pt x="81" y="238"/>
                  <a:pt x="93" y="250"/>
                  <a:pt x="99" y="254"/>
                </a:cubicBezTo>
                <a:cubicBezTo>
                  <a:pt x="91" y="270"/>
                  <a:pt x="84" y="287"/>
                  <a:pt x="78" y="305"/>
                </a:cubicBezTo>
                <a:cubicBezTo>
                  <a:pt x="79" y="296"/>
                  <a:pt x="78" y="285"/>
                  <a:pt x="75" y="277"/>
                </a:cubicBezTo>
                <a:cubicBezTo>
                  <a:pt x="67" y="256"/>
                  <a:pt x="39" y="243"/>
                  <a:pt x="39" y="243"/>
                </a:cubicBezTo>
                <a:cubicBezTo>
                  <a:pt x="39" y="243"/>
                  <a:pt x="31" y="269"/>
                  <a:pt x="43" y="288"/>
                </a:cubicBezTo>
                <a:cubicBezTo>
                  <a:pt x="54" y="306"/>
                  <a:pt x="68" y="316"/>
                  <a:pt x="74" y="319"/>
                </a:cubicBezTo>
                <a:cubicBezTo>
                  <a:pt x="69" y="336"/>
                  <a:pt x="66" y="353"/>
                  <a:pt x="63" y="370"/>
                </a:cubicBezTo>
                <a:cubicBezTo>
                  <a:pt x="62" y="362"/>
                  <a:pt x="59" y="352"/>
                  <a:pt x="55" y="345"/>
                </a:cubicBezTo>
                <a:cubicBezTo>
                  <a:pt x="43" y="325"/>
                  <a:pt x="13" y="318"/>
                  <a:pt x="13" y="318"/>
                </a:cubicBezTo>
                <a:cubicBezTo>
                  <a:pt x="13" y="318"/>
                  <a:pt x="9" y="345"/>
                  <a:pt x="24" y="362"/>
                </a:cubicBezTo>
                <a:cubicBezTo>
                  <a:pt x="38" y="378"/>
                  <a:pt x="54" y="385"/>
                  <a:pt x="61" y="388"/>
                </a:cubicBezTo>
                <a:cubicBezTo>
                  <a:pt x="59" y="404"/>
                  <a:pt x="58" y="420"/>
                  <a:pt x="59" y="437"/>
                </a:cubicBezTo>
                <a:cubicBezTo>
                  <a:pt x="56" y="429"/>
                  <a:pt x="52" y="421"/>
                  <a:pt x="47" y="415"/>
                </a:cubicBezTo>
                <a:cubicBezTo>
                  <a:pt x="31" y="398"/>
                  <a:pt x="0" y="395"/>
                  <a:pt x="0" y="395"/>
                </a:cubicBezTo>
                <a:cubicBezTo>
                  <a:pt x="0" y="395"/>
                  <a:pt x="1" y="424"/>
                  <a:pt x="19" y="438"/>
                </a:cubicBezTo>
                <a:cubicBezTo>
                  <a:pt x="36" y="451"/>
                  <a:pt x="52" y="455"/>
                  <a:pt x="60" y="457"/>
                </a:cubicBezTo>
                <a:cubicBezTo>
                  <a:pt x="61" y="473"/>
                  <a:pt x="63" y="489"/>
                  <a:pt x="67" y="505"/>
                </a:cubicBezTo>
                <a:cubicBezTo>
                  <a:pt x="63" y="497"/>
                  <a:pt x="57" y="489"/>
                  <a:pt x="51" y="485"/>
                </a:cubicBezTo>
                <a:cubicBezTo>
                  <a:pt x="32" y="470"/>
                  <a:pt x="0" y="473"/>
                  <a:pt x="0" y="473"/>
                </a:cubicBezTo>
                <a:cubicBezTo>
                  <a:pt x="0" y="473"/>
                  <a:pt x="7" y="501"/>
                  <a:pt x="27" y="512"/>
                </a:cubicBezTo>
                <a:cubicBezTo>
                  <a:pt x="46" y="522"/>
                  <a:pt x="63" y="524"/>
                  <a:pt x="71" y="524"/>
                </a:cubicBezTo>
                <a:cubicBezTo>
                  <a:pt x="75" y="539"/>
                  <a:pt x="80" y="554"/>
                  <a:pt x="85" y="568"/>
                </a:cubicBezTo>
                <a:cubicBezTo>
                  <a:pt x="80" y="562"/>
                  <a:pt x="74" y="555"/>
                  <a:pt x="67" y="552"/>
                </a:cubicBezTo>
                <a:cubicBezTo>
                  <a:pt x="45" y="540"/>
                  <a:pt x="14" y="549"/>
                  <a:pt x="14" y="549"/>
                </a:cubicBezTo>
                <a:cubicBezTo>
                  <a:pt x="14" y="549"/>
                  <a:pt x="25" y="576"/>
                  <a:pt x="48" y="584"/>
                </a:cubicBezTo>
                <a:cubicBezTo>
                  <a:pt x="68" y="591"/>
                  <a:pt x="86" y="589"/>
                  <a:pt x="94" y="588"/>
                </a:cubicBezTo>
                <a:cubicBezTo>
                  <a:pt x="101" y="602"/>
                  <a:pt x="108" y="616"/>
                  <a:pt x="117" y="630"/>
                </a:cubicBezTo>
                <a:cubicBezTo>
                  <a:pt x="110" y="624"/>
                  <a:pt x="102" y="618"/>
                  <a:pt x="94" y="616"/>
                </a:cubicBezTo>
                <a:cubicBezTo>
                  <a:pt x="70" y="608"/>
                  <a:pt x="40" y="623"/>
                  <a:pt x="40" y="623"/>
                </a:cubicBezTo>
                <a:cubicBezTo>
                  <a:pt x="40" y="623"/>
                  <a:pt x="57" y="648"/>
                  <a:pt x="81" y="651"/>
                </a:cubicBezTo>
                <a:cubicBezTo>
                  <a:pt x="103" y="655"/>
                  <a:pt x="120" y="650"/>
                  <a:pt x="128" y="647"/>
                </a:cubicBezTo>
                <a:cubicBezTo>
                  <a:pt x="138" y="661"/>
                  <a:pt x="148" y="673"/>
                  <a:pt x="159" y="685"/>
                </a:cubicBezTo>
                <a:cubicBezTo>
                  <a:pt x="151" y="680"/>
                  <a:pt x="141" y="676"/>
                  <a:pt x="133" y="675"/>
                </a:cubicBezTo>
                <a:cubicBezTo>
                  <a:pt x="107" y="671"/>
                  <a:pt x="80" y="691"/>
                  <a:pt x="80" y="691"/>
                </a:cubicBezTo>
                <a:cubicBezTo>
                  <a:pt x="80" y="691"/>
                  <a:pt x="101" y="713"/>
                  <a:pt x="126" y="713"/>
                </a:cubicBezTo>
                <a:cubicBezTo>
                  <a:pt x="149" y="712"/>
                  <a:pt x="166" y="704"/>
                  <a:pt x="173" y="700"/>
                </a:cubicBezTo>
                <a:cubicBezTo>
                  <a:pt x="184" y="711"/>
                  <a:pt x="196" y="722"/>
                  <a:pt x="209" y="732"/>
                </a:cubicBezTo>
                <a:cubicBezTo>
                  <a:pt x="200" y="729"/>
                  <a:pt x="189" y="726"/>
                  <a:pt x="181" y="726"/>
                </a:cubicBezTo>
                <a:cubicBezTo>
                  <a:pt x="155" y="727"/>
                  <a:pt x="131" y="752"/>
                  <a:pt x="131" y="752"/>
                </a:cubicBezTo>
                <a:cubicBezTo>
                  <a:pt x="131" y="752"/>
                  <a:pt x="156" y="771"/>
                  <a:pt x="181" y="766"/>
                </a:cubicBezTo>
                <a:cubicBezTo>
                  <a:pt x="203" y="761"/>
                  <a:pt x="219" y="750"/>
                  <a:pt x="226" y="745"/>
                </a:cubicBezTo>
                <a:cubicBezTo>
                  <a:pt x="238" y="754"/>
                  <a:pt x="251" y="762"/>
                  <a:pt x="263" y="769"/>
                </a:cubicBezTo>
                <a:cubicBezTo>
                  <a:pt x="255" y="767"/>
                  <a:pt x="245" y="767"/>
                  <a:pt x="238" y="768"/>
                </a:cubicBezTo>
                <a:cubicBezTo>
                  <a:pt x="212" y="774"/>
                  <a:pt x="192" y="803"/>
                  <a:pt x="192" y="803"/>
                </a:cubicBezTo>
                <a:cubicBezTo>
                  <a:pt x="192" y="803"/>
                  <a:pt x="220" y="818"/>
                  <a:pt x="244" y="808"/>
                </a:cubicBezTo>
                <a:cubicBezTo>
                  <a:pt x="265" y="800"/>
                  <a:pt x="279" y="787"/>
                  <a:pt x="285" y="780"/>
                </a:cubicBezTo>
                <a:cubicBezTo>
                  <a:pt x="299" y="786"/>
                  <a:pt x="312" y="792"/>
                  <a:pt x="326" y="796"/>
                </a:cubicBezTo>
                <a:cubicBezTo>
                  <a:pt x="317" y="796"/>
                  <a:pt x="308" y="797"/>
                  <a:pt x="301" y="800"/>
                </a:cubicBezTo>
                <a:cubicBezTo>
                  <a:pt x="275" y="810"/>
                  <a:pt x="260" y="843"/>
                  <a:pt x="260" y="843"/>
                </a:cubicBezTo>
                <a:cubicBezTo>
                  <a:pt x="260" y="843"/>
                  <a:pt x="291" y="853"/>
                  <a:pt x="314" y="839"/>
                </a:cubicBezTo>
                <a:cubicBezTo>
                  <a:pt x="335" y="827"/>
                  <a:pt x="346" y="810"/>
                  <a:pt x="351" y="803"/>
                </a:cubicBezTo>
                <a:cubicBezTo>
                  <a:pt x="383" y="808"/>
                  <a:pt x="410" y="817"/>
                  <a:pt x="432" y="827"/>
                </a:cubicBezTo>
                <a:cubicBezTo>
                  <a:pt x="392" y="848"/>
                  <a:pt x="376" y="867"/>
                  <a:pt x="376" y="867"/>
                </a:cubicBezTo>
                <a:cubicBezTo>
                  <a:pt x="390" y="880"/>
                  <a:pt x="390" y="880"/>
                  <a:pt x="390" y="880"/>
                </a:cubicBezTo>
                <a:cubicBezTo>
                  <a:pt x="390" y="880"/>
                  <a:pt x="408" y="857"/>
                  <a:pt x="449" y="836"/>
                </a:cubicBezTo>
                <a:cubicBezTo>
                  <a:pt x="489" y="857"/>
                  <a:pt x="508" y="880"/>
                  <a:pt x="508" y="880"/>
                </a:cubicBezTo>
                <a:cubicBezTo>
                  <a:pt x="522" y="867"/>
                  <a:pt x="522" y="867"/>
                  <a:pt x="522" y="867"/>
                </a:cubicBezTo>
                <a:cubicBezTo>
                  <a:pt x="522" y="867"/>
                  <a:pt x="506" y="848"/>
                  <a:pt x="466" y="827"/>
                </a:cubicBezTo>
                <a:cubicBezTo>
                  <a:pt x="488" y="817"/>
                  <a:pt x="515" y="808"/>
                  <a:pt x="547" y="803"/>
                </a:cubicBezTo>
                <a:cubicBezTo>
                  <a:pt x="552" y="810"/>
                  <a:pt x="563" y="827"/>
                  <a:pt x="584" y="839"/>
                </a:cubicBezTo>
                <a:cubicBezTo>
                  <a:pt x="606" y="853"/>
                  <a:pt x="637" y="843"/>
                  <a:pt x="637" y="843"/>
                </a:cubicBezTo>
                <a:cubicBezTo>
                  <a:pt x="637" y="843"/>
                  <a:pt x="622" y="810"/>
                  <a:pt x="597" y="800"/>
                </a:cubicBezTo>
                <a:cubicBezTo>
                  <a:pt x="590" y="797"/>
                  <a:pt x="581" y="796"/>
                  <a:pt x="572" y="796"/>
                </a:cubicBezTo>
                <a:cubicBezTo>
                  <a:pt x="585" y="792"/>
                  <a:pt x="599" y="786"/>
                  <a:pt x="613" y="780"/>
                </a:cubicBezTo>
                <a:cubicBezTo>
                  <a:pt x="619" y="787"/>
                  <a:pt x="632" y="800"/>
                  <a:pt x="654" y="808"/>
                </a:cubicBezTo>
                <a:cubicBezTo>
                  <a:pt x="678" y="818"/>
                  <a:pt x="706" y="803"/>
                  <a:pt x="706" y="803"/>
                </a:cubicBezTo>
                <a:cubicBezTo>
                  <a:pt x="706" y="803"/>
                  <a:pt x="686" y="774"/>
                  <a:pt x="660" y="768"/>
                </a:cubicBezTo>
                <a:cubicBezTo>
                  <a:pt x="653" y="767"/>
                  <a:pt x="643" y="767"/>
                  <a:pt x="634" y="769"/>
                </a:cubicBezTo>
                <a:cubicBezTo>
                  <a:pt x="647" y="762"/>
                  <a:pt x="660" y="754"/>
                  <a:pt x="672" y="745"/>
                </a:cubicBezTo>
                <a:cubicBezTo>
                  <a:pt x="679" y="750"/>
                  <a:pt x="694" y="761"/>
                  <a:pt x="717" y="766"/>
                </a:cubicBezTo>
                <a:cubicBezTo>
                  <a:pt x="742" y="771"/>
                  <a:pt x="767" y="752"/>
                  <a:pt x="767" y="752"/>
                </a:cubicBezTo>
                <a:cubicBezTo>
                  <a:pt x="767" y="752"/>
                  <a:pt x="743" y="727"/>
                  <a:pt x="716" y="726"/>
                </a:cubicBezTo>
                <a:cubicBezTo>
                  <a:pt x="708" y="726"/>
                  <a:pt x="698" y="729"/>
                  <a:pt x="689" y="732"/>
                </a:cubicBezTo>
                <a:cubicBezTo>
                  <a:pt x="701" y="722"/>
                  <a:pt x="713" y="711"/>
                  <a:pt x="725" y="700"/>
                </a:cubicBezTo>
                <a:cubicBezTo>
                  <a:pt x="732" y="704"/>
                  <a:pt x="749" y="712"/>
                  <a:pt x="772" y="713"/>
                </a:cubicBezTo>
                <a:cubicBezTo>
                  <a:pt x="797" y="713"/>
                  <a:pt x="818" y="691"/>
                  <a:pt x="818" y="691"/>
                </a:cubicBezTo>
                <a:cubicBezTo>
                  <a:pt x="818" y="691"/>
                  <a:pt x="790" y="671"/>
                  <a:pt x="765" y="675"/>
                </a:cubicBezTo>
                <a:cubicBezTo>
                  <a:pt x="757" y="676"/>
                  <a:pt x="747" y="680"/>
                  <a:pt x="739" y="685"/>
                </a:cubicBezTo>
                <a:cubicBezTo>
                  <a:pt x="750" y="673"/>
                  <a:pt x="760" y="661"/>
                  <a:pt x="769" y="647"/>
                </a:cubicBezTo>
                <a:cubicBezTo>
                  <a:pt x="777" y="650"/>
                  <a:pt x="795" y="655"/>
                  <a:pt x="817" y="651"/>
                </a:cubicBezTo>
                <a:cubicBezTo>
                  <a:pt x="841" y="648"/>
                  <a:pt x="857" y="623"/>
                  <a:pt x="857" y="623"/>
                </a:cubicBezTo>
                <a:cubicBezTo>
                  <a:pt x="857" y="623"/>
                  <a:pt x="827" y="608"/>
                  <a:pt x="803" y="616"/>
                </a:cubicBezTo>
                <a:cubicBezTo>
                  <a:pt x="796" y="618"/>
                  <a:pt x="788" y="624"/>
                  <a:pt x="781" y="630"/>
                </a:cubicBezTo>
                <a:cubicBezTo>
                  <a:pt x="789" y="616"/>
                  <a:pt x="797" y="602"/>
                  <a:pt x="804" y="588"/>
                </a:cubicBezTo>
                <a:cubicBezTo>
                  <a:pt x="812" y="589"/>
                  <a:pt x="829" y="591"/>
                  <a:pt x="850" y="584"/>
                </a:cubicBezTo>
                <a:cubicBezTo>
                  <a:pt x="873" y="576"/>
                  <a:pt x="884" y="549"/>
                  <a:pt x="884" y="549"/>
                </a:cubicBezTo>
                <a:cubicBezTo>
                  <a:pt x="884" y="549"/>
                  <a:pt x="853" y="540"/>
                  <a:pt x="831" y="552"/>
                </a:cubicBezTo>
                <a:cubicBezTo>
                  <a:pt x="824" y="555"/>
                  <a:pt x="818" y="562"/>
                  <a:pt x="812" y="568"/>
                </a:cubicBezTo>
                <a:cubicBezTo>
                  <a:pt x="818" y="554"/>
                  <a:pt x="823" y="539"/>
                  <a:pt x="826" y="524"/>
                </a:cubicBezTo>
                <a:cubicBezTo>
                  <a:pt x="834" y="524"/>
                  <a:pt x="852" y="522"/>
                  <a:pt x="870" y="5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320113" y="1375123"/>
            <a:ext cx="1449860" cy="1449860"/>
          </a:xfrm>
          <a:prstGeom prst="ellipse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Sett inn </a:t>
            </a:r>
            <a:r>
              <a:rPr lang="en-US" dirty="0" err="1"/>
              <a:t>bilde</a:t>
            </a:r>
            <a:r>
              <a:rPr lang="en-US" dirty="0"/>
              <a:t> her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52BB0A7C-ECE9-5268-423F-C62916065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44511"/>
            <a:ext cx="10515600" cy="243245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3326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 mørkeblått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3D7A149-8C66-CBBB-91CC-02033269A6A4}"/>
              </a:ext>
            </a:extLst>
          </p:cNvPr>
          <p:cNvSpPr/>
          <p:nvPr userDrawn="1"/>
        </p:nvSpPr>
        <p:spPr>
          <a:xfrm>
            <a:off x="600891" y="6244046"/>
            <a:ext cx="1114698" cy="613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ctangle 1"/>
          <p:cNvSpPr/>
          <p:nvPr userDrawn="1"/>
        </p:nvSpPr>
        <p:spPr>
          <a:xfrm>
            <a:off x="8361406" y="0"/>
            <a:ext cx="3830594" cy="68580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609806" y="540657"/>
            <a:ext cx="3911750" cy="586763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Sett inn </a:t>
            </a:r>
            <a:r>
              <a:rPr lang="en-US" dirty="0" err="1"/>
              <a:t>bilde</a:t>
            </a:r>
            <a:r>
              <a:rPr lang="en-US" dirty="0"/>
              <a:t> her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C611312-3F4C-62B4-DE6A-1C8054EFDD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807665" y="506201"/>
            <a:ext cx="1123561" cy="751310"/>
          </a:xfrm>
          <a:prstGeom prst="rect">
            <a:avLst/>
          </a:prstGeom>
        </p:spPr>
      </p:pic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ACB5E62-E049-9BD7-E608-21FFA00F0D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168" y="540657"/>
            <a:ext cx="5474335" cy="58676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45069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hvit bakgru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Bilde 135" descr="Et bilde som inneholder symbol, tekst, sketch, Grafikk&#10;&#10;Automatisk generert beskrivelse">
            <a:extLst>
              <a:ext uri="{FF2B5EF4-FFF2-40B4-BE49-F238E27FC236}">
                <a16:creationId xmlns:a16="http://schemas.microsoft.com/office/drawing/2014/main" id="{4AD89286-A3FE-A76D-593C-D5C1733208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2723" y="8477960"/>
            <a:ext cx="468579" cy="53291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1D5A8021-A48E-33B8-0226-9C5320A30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19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blå bakgru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768449A-1BE1-4EAF-F0CC-5D6D94577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6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tekst mørkblå bakgrunn"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B90528-4896-C9BA-920E-603322EF5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5207"/>
            <a:ext cx="10080000" cy="1313793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5C81353-D39A-DAC2-BD5A-DB655F42DA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681851"/>
            <a:ext cx="10080000" cy="1081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98139787-54E3-1EC0-2489-95849CF781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5226871"/>
            <a:ext cx="4332890" cy="1214438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2080BEE-7BC8-FCA1-BB2B-647206A4D2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6760" y="270656"/>
            <a:ext cx="2377186" cy="158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04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ørk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1692416-BC31-411F-CD64-DC566A13F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3"/>
            <a:ext cx="12192986" cy="685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1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tekst/foto hvit bakgru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A85CA286-959D-7B74-B2D9-4C870740FD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38838" y="231228"/>
            <a:ext cx="6021387" cy="5780689"/>
          </a:xfrm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A9AD94D6-BD43-E8C3-8D0A-4595DDF7D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648607"/>
            <a:ext cx="4889938" cy="1954924"/>
          </a:xfr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A0CC8A55-6E6C-EE1B-A48D-42020E67E3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1851" y="4981575"/>
            <a:ext cx="4896288" cy="1030342"/>
          </a:xfrm>
        </p:spPr>
        <p:txBody>
          <a:bodyPr anchor="b"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C5A3B99-D634-84B6-DA4D-7B61CAA04E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4813" y="269853"/>
            <a:ext cx="2379132" cy="159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6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 tekst/foto mørkblå bakgrunn"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B90528-4896-C9BA-920E-603322EF5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648607"/>
            <a:ext cx="4889938" cy="1954924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A85CA286-959D-7B74-B2D9-4C870740FD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38838" y="231228"/>
            <a:ext cx="6021387" cy="5780689"/>
          </a:xfrm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E3303BF1-CF0D-F0DD-89D7-79685B0B42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1851" y="4981575"/>
            <a:ext cx="4896288" cy="1030342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448E611-C1FA-A86C-EB55-228FA9AFE9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6760" y="270656"/>
            <a:ext cx="2377186" cy="158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50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tekst 1-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A3E7F4-075D-34AC-377C-C70AE1C6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2272B52-5377-370A-623D-F8A513FF6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C2645D2C-95A8-98E1-BAE2-35D94ADAB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8097" y="63038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rgbClr val="002147"/>
                </a:solidFill>
              </a:defRPr>
            </a:lvl1pPr>
          </a:lstStyle>
          <a:p>
            <a:r>
              <a:rPr lang="nb-NO" dirty="0"/>
              <a:t>DET NORSKE TRAVSELSKAP • 150 ÅRS-JUBILEUM 1875 – 2025</a:t>
            </a:r>
          </a:p>
        </p:txBody>
      </p:sp>
    </p:spTree>
    <p:extLst>
      <p:ext uri="{BB962C8B-B14F-4D97-AF65-F5344CB8AC3E}">
        <p14:creationId xmlns:p14="http://schemas.microsoft.com/office/powerpoint/2010/main" val="286293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-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2272B52-5377-370A-623D-F8A513FF6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2" name="Plassholder for bunntekst 4">
            <a:extLst>
              <a:ext uri="{FF2B5EF4-FFF2-40B4-BE49-F238E27FC236}">
                <a16:creationId xmlns:a16="http://schemas.microsoft.com/office/drawing/2014/main" id="{264FA39D-4394-3D59-8189-E8D8DCB12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8097" y="63038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rgbClr val="002147"/>
                </a:solidFill>
              </a:defRPr>
            </a:lvl1pPr>
          </a:lstStyle>
          <a:p>
            <a:r>
              <a:rPr lang="nb-NO" dirty="0"/>
              <a:t>DET NORSKE TRAVSELSKAP • 150 ÅRS-JUBILEUM 1875 – 2025</a:t>
            </a:r>
          </a:p>
        </p:txBody>
      </p:sp>
    </p:spTree>
    <p:extLst>
      <p:ext uri="{BB962C8B-B14F-4D97-AF65-F5344CB8AC3E}">
        <p14:creationId xmlns:p14="http://schemas.microsoft.com/office/powerpoint/2010/main" val="405671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tekst 2-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A3E7F4-075D-34AC-377C-C70AE1C6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2272B52-5377-370A-623D-F8A513FF6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numCol="2">
            <a:normAutofit/>
          </a:bodyPr>
          <a:lstStyle>
            <a:lvl1pPr>
              <a:defRPr sz="2000"/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E5DB3AD7-4027-D555-247B-EB0ECB8BC9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8097" y="63038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rgbClr val="002147"/>
                </a:solidFill>
              </a:defRPr>
            </a:lvl1pPr>
          </a:lstStyle>
          <a:p>
            <a:r>
              <a:rPr lang="nb-NO" dirty="0"/>
              <a:t>DET NORSKE TRAVSELSKAP • 150 ÅRS-JUBILEUM 1875 – 2025</a:t>
            </a:r>
          </a:p>
        </p:txBody>
      </p:sp>
    </p:spTree>
    <p:extLst>
      <p:ext uri="{BB962C8B-B14F-4D97-AF65-F5344CB8AC3E}">
        <p14:creationId xmlns:p14="http://schemas.microsoft.com/office/powerpoint/2010/main" val="38488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-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2272B52-5377-370A-623D-F8A513FF6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</p:spPr>
        <p:txBody>
          <a:bodyPr numCol="2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2" name="Plassholder for bunntekst 4">
            <a:extLst>
              <a:ext uri="{FF2B5EF4-FFF2-40B4-BE49-F238E27FC236}">
                <a16:creationId xmlns:a16="http://schemas.microsoft.com/office/drawing/2014/main" id="{864066B0-4CD7-0AA1-7467-7EEABDCB2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8097" y="63038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rgbClr val="002147"/>
                </a:solidFill>
              </a:defRPr>
            </a:lvl1pPr>
          </a:lstStyle>
          <a:p>
            <a:r>
              <a:rPr lang="nb-NO" dirty="0"/>
              <a:t>DET NORSKE TRAVSELSKAP • 150 ÅRS-JUBILEUM 1875 – 2025</a:t>
            </a:r>
          </a:p>
        </p:txBody>
      </p:sp>
    </p:spTree>
    <p:extLst>
      <p:ext uri="{BB962C8B-B14F-4D97-AF65-F5344CB8AC3E}">
        <p14:creationId xmlns:p14="http://schemas.microsoft.com/office/powerpoint/2010/main" val="886047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tekst 1-spalte Blå bakgrunn"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A3E7F4-075D-34AC-377C-C70AE1C6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2272B52-5377-370A-623D-F8A513FF6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D7B04F40-6C5F-836F-F07B-DF8D4E272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8097" y="63038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DET NORSKE TRAVSELSKAP • 150 ÅRS-JUBILEUM 1875 – 2025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E91930A-9046-7F15-DDC1-DC04B4CE6787}"/>
              </a:ext>
            </a:extLst>
          </p:cNvPr>
          <p:cNvSpPr/>
          <p:nvPr userDrawn="1"/>
        </p:nvSpPr>
        <p:spPr>
          <a:xfrm>
            <a:off x="761188" y="6303800"/>
            <a:ext cx="886909" cy="554200"/>
          </a:xfrm>
          <a:prstGeom prst="rect">
            <a:avLst/>
          </a:prstGeom>
          <a:solidFill>
            <a:srgbClr val="002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A8316AC-882A-6979-546D-77466BFEF7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1764" y="6298516"/>
            <a:ext cx="742394" cy="49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10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C79F366-687F-BB5B-15E6-C1775288D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5699913-95D0-872F-78D5-EDED233D5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366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693" r:id="rId3"/>
    <p:sldLayoutId id="214748369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357C798-8104-3E83-B451-2E663B9DF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CC8FB7-89A3-C650-9359-0DBBABFF6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A643E84-F0F3-AF29-3BB1-5A4F7B131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8097" y="63038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rgbClr val="002147"/>
                </a:solidFill>
              </a:defRPr>
            </a:lvl1pPr>
          </a:lstStyle>
          <a:p>
            <a:r>
              <a:rPr lang="nb-NO" dirty="0"/>
              <a:t>DET NORSKE TRAVSELSKAP • 150 ÅRS-JUBILEUM 1875 – 2025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0490950-5834-F233-8E4A-F26C0C55856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838200" y="6303800"/>
            <a:ext cx="725470" cy="48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7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11" r:id="rId3"/>
    <p:sldLayoutId id="2147483722" r:id="rId4"/>
    <p:sldLayoutId id="2147483723" r:id="rId5"/>
    <p:sldLayoutId id="2147483724" r:id="rId6"/>
    <p:sldLayoutId id="2147483649" r:id="rId7"/>
    <p:sldLayoutId id="2147483725" r:id="rId8"/>
    <p:sldLayoutId id="2147483671" r:id="rId9"/>
    <p:sldLayoutId id="2147483660" r:id="rId10"/>
    <p:sldLayoutId id="2147483677" r:id="rId11"/>
    <p:sldLayoutId id="2147483674" r:id="rId12"/>
    <p:sldLayoutId id="214748366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F9981D0-11AD-86D5-DD2A-A87EC53EE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A1D93CF-356D-2F4A-32B9-B9D231212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8408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vsport.no/siteassets/dokumenter-og-filer/administrasjon-og-organisasjon/strategiplan-trav-2025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hyperlink" Target="mailto:post@travsport.n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30E9D5-A0D2-05D6-1A7D-13D605783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 strategi for Det Norske Travselskap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8321688-5A7B-2E9F-6D0C-E235AD9B54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b="1" dirty="0">
                <a:solidFill>
                  <a:srgbClr val="002147"/>
                </a:solidFill>
              </a:rPr>
              <a:t>Travforbundenes høstkonferanser 2024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243898C-F78E-D483-8A6E-613D48D727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Høsten 2024 </a:t>
            </a:r>
          </a:p>
          <a:p>
            <a:r>
              <a:rPr lang="nb-NO" dirty="0"/>
              <a:t>En presentasjon av Det Norske Travselskap </a:t>
            </a:r>
          </a:p>
        </p:txBody>
      </p:sp>
    </p:spTree>
    <p:extLst>
      <p:ext uri="{BB962C8B-B14F-4D97-AF65-F5344CB8AC3E}">
        <p14:creationId xmlns:p14="http://schemas.microsoft.com/office/powerpoint/2010/main" val="3512211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BB7A8E-57AC-BB91-05B6-BDF741A69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2400" i="1" dirty="0"/>
              <a:t>Strategi handler om de langsiktige retningsvalg – en langsiktig plan – som skal skape en ønsket og fordelaktig posisjon for organisasjonen i skiftende omgivelser</a:t>
            </a:r>
          </a:p>
        </p:txBody>
      </p:sp>
      <p:pic>
        <p:nvPicPr>
          <p:cNvPr id="6" name="Plassholder for bilde 5" descr="Et bilde som inneholder pattedyr, hest, utendørs, gress&#10;&#10;Automatisk generert beskrivelse">
            <a:extLst>
              <a:ext uri="{FF2B5EF4-FFF2-40B4-BE49-F238E27FC236}">
                <a16:creationId xmlns:a16="http://schemas.microsoft.com/office/drawing/2014/main" id="{C3B975D2-9CE0-8DB9-50A0-52AEABC7CE4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5275" r="15275"/>
          <a:stretch>
            <a:fillRect/>
          </a:stretch>
        </p:blipFill>
        <p:spPr/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33F9684-708D-E530-4900-469F23FA7C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49129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30C614-E66B-611B-C82A-639557F6F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Strategiplan Trav 2025</a:t>
            </a:r>
            <a:br>
              <a:rPr lang="nb-NO" dirty="0"/>
            </a:br>
            <a:r>
              <a:rPr lang="nb-NO" sz="2000" dirty="0">
                <a:hlinkClick r:id="rId3"/>
              </a:rPr>
              <a:t>strategiplan-trav-2025.pdf (travsport.no)</a:t>
            </a:r>
            <a:endParaRPr lang="nb-NO" sz="20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D5AC86-A687-9549-81F2-C671EF751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i="1"/>
              <a:t>Trav </a:t>
            </a:r>
            <a:r>
              <a:rPr lang="nb-NO" i="1" dirty="0"/>
              <a:t>2025 er en overordnet plan for den organiserte virksomheten, og skal være styrende for norsk travsport i perioden 2021 - 2025. </a:t>
            </a:r>
          </a:p>
          <a:p>
            <a:r>
              <a:rPr lang="nb-NO" i="1" dirty="0"/>
              <a:t>Strategiplanen gjelder for perioden 2021 – 2025, men flere av målene i planen er langsiktige og gjelder i et lengre tidsperspektiv. Derfor finnes det under flere virksomhetsområder målsettinger som er rettet mot 2030. </a:t>
            </a:r>
          </a:p>
          <a:p>
            <a:r>
              <a:rPr lang="nb-NO" i="1" dirty="0"/>
              <a:t>Strategien skal være organisasjonens «kart» og gi retning over hva man skal arbeide mot. Innholdet skal med det fungere som en felles retningsviser for hele organisasjonen: sentralforbund, travforbund, travlag og ned til hvert enkelt medlem. «Trav 2025» er et styringsredskap som skal sikre en helhetlig tanke- og arbeidsprosess i hele organisasjonen. </a:t>
            </a:r>
          </a:p>
          <a:p>
            <a:r>
              <a:rPr lang="nb-NO" i="1" dirty="0"/>
              <a:t>Planen definerer derfor ikke konkrete handlinger. Handlinger skal understøtte den strategien som skal gjennomføres for å nå det målbildet som strategien beskriver. Årlige, målbare handlingsplaner med budsjett, utarbeides av administrasjonen. </a:t>
            </a:r>
          </a:p>
        </p:txBody>
      </p:sp>
    </p:spTree>
    <p:extLst>
      <p:ext uri="{BB962C8B-B14F-4D97-AF65-F5344CB8AC3E}">
        <p14:creationId xmlns:p14="http://schemas.microsoft.com/office/powerpoint/2010/main" val="647735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 descr="Et bilde som inneholder pattedyr, hest, himmel, hoppe&#10;&#10;Automatisk generert beskrivelse">
            <a:extLst>
              <a:ext uri="{FF2B5EF4-FFF2-40B4-BE49-F238E27FC236}">
                <a16:creationId xmlns:a16="http://schemas.microsoft.com/office/drawing/2014/main" id="{BEE19C8C-819E-469A-9090-F32BF6869D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984" b="1984"/>
          <a:stretch>
            <a:fillRect/>
          </a:stretch>
        </p:blipFill>
        <p:spPr/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E4BE84A4-2C21-6569-9977-6403E086D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Trav 2025 sine prioriterte områder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7E1EC43-DDDF-9D56-464E-A54A05587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nb-NO" sz="2800" b="1" dirty="0"/>
              <a:t>Nedgangen i hestepopulasjonen skal stanses og holde en positiv utvikling mot 2025, for så å øke mot 2030</a:t>
            </a:r>
          </a:p>
          <a:p>
            <a:pPr marL="1143000" lvl="1" indent="-457200"/>
            <a:r>
              <a:rPr lang="nb-NO" sz="2400" dirty="0"/>
              <a:t>Premier til hesteeiere </a:t>
            </a:r>
          </a:p>
          <a:p>
            <a:pPr marL="1143000" lvl="1" indent="-457200"/>
            <a:r>
              <a:rPr lang="nb-NO" sz="2400" dirty="0"/>
              <a:t>Avl og langsiktige stimuleringsmekanismer </a:t>
            </a:r>
          </a:p>
          <a:p>
            <a:pPr marL="1143000" lvl="1" indent="-457200"/>
            <a:r>
              <a:rPr lang="nb-NO" sz="2400" dirty="0"/>
              <a:t>Samarbeid </a:t>
            </a:r>
          </a:p>
          <a:p>
            <a:pPr lvl="1" indent="0">
              <a:buNone/>
            </a:pPr>
            <a:endParaRPr lang="nb-NO" sz="2800" dirty="0"/>
          </a:p>
          <a:p>
            <a:pPr marL="514350" indent="-514350">
              <a:buFont typeface="+mj-lt"/>
              <a:buAutoNum type="arabicPeriod" startAt="2"/>
            </a:pPr>
            <a:r>
              <a:rPr lang="nb-NO" sz="2800" b="1" dirty="0"/>
              <a:t>Økonomi og forretningsutvikling</a:t>
            </a:r>
          </a:p>
          <a:p>
            <a:pPr marL="1200150" lvl="1" indent="-514350"/>
            <a:r>
              <a:rPr lang="nb-NO" sz="2400" dirty="0"/>
              <a:t>Økonomisk bærekraftighet </a:t>
            </a:r>
          </a:p>
          <a:p>
            <a:pPr marL="1200150" lvl="1" indent="-514350"/>
            <a:r>
              <a:rPr lang="nb-NO" sz="2400" dirty="0"/>
              <a:t>Norsk Trav AS</a:t>
            </a:r>
          </a:p>
          <a:p>
            <a:pPr marL="1200150" lvl="1" indent="-514350"/>
            <a:r>
              <a:rPr lang="nb-NO" sz="2400" dirty="0"/>
              <a:t>Eiendomsforvaltning og eiendomsanalyser </a:t>
            </a:r>
          </a:p>
          <a:p>
            <a:pPr marL="1200150" lvl="1" indent="-514350"/>
            <a:r>
              <a:rPr lang="nb-NO" sz="2400" dirty="0"/>
              <a:t>Teknologi og digitalisering  </a:t>
            </a:r>
          </a:p>
          <a:p>
            <a:pPr marL="1200150" lvl="1" indent="-514350">
              <a:buFont typeface="+mj-lt"/>
              <a:buAutoNum type="arabicPeriod" startAt="2"/>
            </a:pPr>
            <a:endParaRPr lang="nb-NO" sz="2400" dirty="0"/>
          </a:p>
          <a:p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941428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bilde 4" descr="Et bilde som inneholder himmel, utendørs, hoppe, Tøyler&#10;&#10;Automatisk generert beskrivelse">
            <a:extLst>
              <a:ext uri="{FF2B5EF4-FFF2-40B4-BE49-F238E27FC236}">
                <a16:creationId xmlns:a16="http://schemas.microsoft.com/office/drawing/2014/main" id="{6E96AD5D-5121-D549-B496-E78CF8D5F46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9123" r="29123"/>
          <a:stretch>
            <a:fillRect/>
          </a:stretch>
        </p:blipFill>
        <p:spPr/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13561E0-F603-E1E8-2C11-B66F32CCA4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nb-NO" sz="2400" b="1" dirty="0"/>
              <a:t>Travsportens rammebetingelser</a:t>
            </a:r>
          </a:p>
          <a:p>
            <a:pPr marL="1200150" lvl="1" indent="-514350"/>
            <a:r>
              <a:rPr lang="nb-NO" dirty="0"/>
              <a:t>Bygge omdømme </a:t>
            </a:r>
          </a:p>
          <a:p>
            <a:pPr marL="1200150" lvl="1" indent="-514350"/>
            <a:r>
              <a:rPr lang="nb-NO" dirty="0"/>
              <a:t>Overordnende rammebetingelser </a:t>
            </a:r>
          </a:p>
          <a:p>
            <a:pPr marL="1200150" lvl="1" indent="-514350"/>
            <a:r>
              <a:rPr lang="nb-NO" dirty="0"/>
              <a:t>Konsesjon og lover </a:t>
            </a:r>
          </a:p>
          <a:p>
            <a:pPr marL="1200150" lvl="1" indent="-514350"/>
            <a:r>
              <a:rPr lang="nb-NO" dirty="0"/>
              <a:t>Det grønne skiftet </a:t>
            </a:r>
          </a:p>
          <a:p>
            <a:pPr lvl="1" indent="0">
              <a:buNone/>
            </a:pPr>
            <a:endParaRPr lang="nb-NO" dirty="0"/>
          </a:p>
          <a:p>
            <a:pPr marL="457200" indent="-457200">
              <a:buFont typeface="+mj-lt"/>
              <a:buAutoNum type="arabicPeriod" startAt="3"/>
            </a:pPr>
            <a:r>
              <a:rPr lang="nb-NO" sz="2400" b="1" dirty="0"/>
              <a:t>Styrket rekrutteringsarbeid </a:t>
            </a:r>
          </a:p>
          <a:p>
            <a:pPr marL="1143000" lvl="1" indent="-457200"/>
            <a:r>
              <a:rPr lang="nb-NO" dirty="0"/>
              <a:t>Nytt stallkonsept (</a:t>
            </a:r>
            <a:r>
              <a:rPr lang="nb-NO" dirty="0" err="1"/>
              <a:t>aktivitetsstall</a:t>
            </a:r>
            <a:r>
              <a:rPr lang="nb-NO" dirty="0"/>
              <a:t>) </a:t>
            </a:r>
          </a:p>
          <a:p>
            <a:pPr marL="1143000" lvl="1" indent="-457200"/>
            <a:r>
              <a:rPr lang="nb-NO" dirty="0"/>
              <a:t>Tilbud og konsepter til hesteeiere </a:t>
            </a:r>
          </a:p>
          <a:p>
            <a:pPr lvl="1" indent="0">
              <a:buNone/>
            </a:pPr>
            <a:endParaRPr lang="nb-NO" dirty="0"/>
          </a:p>
          <a:p>
            <a:pPr marL="514350" indent="-514350">
              <a:buFont typeface="+mj-lt"/>
              <a:buAutoNum type="arabicPeriod" startAt="3"/>
            </a:pPr>
            <a:r>
              <a:rPr lang="nb-NO" sz="2400" b="1" dirty="0"/>
              <a:t>Kompetanseutvikling i hele organisasjonen </a:t>
            </a:r>
          </a:p>
        </p:txBody>
      </p:sp>
    </p:spTree>
    <p:extLst>
      <p:ext uri="{BB962C8B-B14F-4D97-AF65-F5344CB8AC3E}">
        <p14:creationId xmlns:p14="http://schemas.microsoft.com/office/powerpoint/2010/main" val="1033589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bilde 4">
            <a:extLst>
              <a:ext uri="{FF2B5EF4-FFF2-40B4-BE49-F238E27FC236}">
                <a16:creationId xmlns:a16="http://schemas.microsoft.com/office/drawing/2014/main" id="{A8303FD2-AB71-7989-0946-66156884578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8268" b="28268"/>
          <a:stretch/>
        </p:blipFill>
        <p:spPr/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7A6132-00CB-3268-F6D5-DBDFA27DD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62399"/>
            <a:ext cx="5257800" cy="2214563"/>
          </a:xfrm>
        </p:spPr>
        <p:txBody>
          <a:bodyPr/>
          <a:lstStyle/>
          <a:p>
            <a:r>
              <a:rPr lang="nb-NO" b="1" dirty="0"/>
              <a:t>Styrevedtak 4-7/24 (6. september): </a:t>
            </a:r>
          </a:p>
          <a:p>
            <a:r>
              <a:rPr lang="nb-NO" i="1" dirty="0"/>
              <a:t>Styret ga innspill til en ny strategiprosess. Styret ber administrasjonen om å utarbeide forslag til arbeidsprosess til neste styremøte.  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34463C5F-AF0D-6986-FDC9-6F33DD485075}"/>
              </a:ext>
            </a:extLst>
          </p:cNvPr>
          <p:cNvSpPr txBox="1">
            <a:spLocks/>
          </p:cNvSpPr>
          <p:nvPr/>
        </p:nvSpPr>
        <p:spPr>
          <a:xfrm>
            <a:off x="6096000" y="3962399"/>
            <a:ext cx="5257800" cy="221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b="1" dirty="0"/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DC558111-41C3-AAA6-FE5F-D2477426C82A}"/>
              </a:ext>
            </a:extLst>
          </p:cNvPr>
          <p:cNvSpPr txBox="1">
            <a:spLocks/>
          </p:cNvSpPr>
          <p:nvPr/>
        </p:nvSpPr>
        <p:spPr>
          <a:xfrm>
            <a:off x="6096000" y="3962398"/>
            <a:ext cx="5257800" cy="2214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/>
              <a:t>Prosessen: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i="1" dirty="0"/>
              <a:t>Sentralforbundet jobber med skisse for videre arbeid med ny strategiplan høsten 2024.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i="1" dirty="0"/>
              <a:t>Travforbundene diskuterer hva som blir viktig for travsporten i de kommende årene. Innspillene tas med i den videre arbeidsprosessen. </a:t>
            </a:r>
          </a:p>
        </p:txBody>
      </p:sp>
    </p:spTree>
    <p:extLst>
      <p:ext uri="{BB962C8B-B14F-4D97-AF65-F5344CB8AC3E}">
        <p14:creationId xmlns:p14="http://schemas.microsoft.com/office/powerpoint/2010/main" val="473378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bilde 4" descr="Et bilde som inneholder tekst, logo, Font, symbol&#10;&#10;Automatisk generert beskrivelse">
            <a:extLst>
              <a:ext uri="{FF2B5EF4-FFF2-40B4-BE49-F238E27FC236}">
                <a16:creationId xmlns:a16="http://schemas.microsoft.com/office/drawing/2014/main" id="{8EDE1614-3C67-30A3-000C-923BA90E1AB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55" r="55"/>
          <a:stretch>
            <a:fillRect/>
          </a:stretch>
        </p:blipFill>
        <p:spPr/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14810A4-B26F-E906-B313-3382694EE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874" y="3744511"/>
            <a:ext cx="3631530" cy="2432452"/>
          </a:xfrm>
          <a:ln>
            <a:solidFill>
              <a:srgbClr val="002147"/>
            </a:solidFill>
          </a:ln>
        </p:spPr>
        <p:txBody>
          <a:bodyPr>
            <a:normAutofit/>
          </a:bodyPr>
          <a:lstStyle/>
          <a:p>
            <a:pPr algn="ctr"/>
            <a:endParaRPr lang="nb-NO" sz="2400" dirty="0">
              <a:solidFill>
                <a:srgbClr val="002147"/>
              </a:solidFill>
            </a:endParaRPr>
          </a:p>
          <a:p>
            <a:pPr algn="ctr"/>
            <a:r>
              <a:rPr lang="nb-NO" sz="2400" dirty="0">
                <a:solidFill>
                  <a:srgbClr val="002147"/>
                </a:solidFill>
              </a:rPr>
              <a:t>Hva mener du </a:t>
            </a:r>
            <a:br>
              <a:rPr lang="nb-NO" sz="2400" dirty="0">
                <a:solidFill>
                  <a:srgbClr val="002147"/>
                </a:solidFill>
              </a:rPr>
            </a:br>
            <a:r>
              <a:rPr lang="nb-NO" sz="2400" dirty="0">
                <a:solidFill>
                  <a:srgbClr val="002147"/>
                </a:solidFill>
              </a:rPr>
              <a:t>blir de viktigste satsningsområdene til DNT på kort og lang sikt? 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00F5C69D-E211-821F-C400-AB27EFF7971B}"/>
              </a:ext>
            </a:extLst>
          </p:cNvPr>
          <p:cNvSpPr txBox="1">
            <a:spLocks/>
          </p:cNvSpPr>
          <p:nvPr/>
        </p:nvSpPr>
        <p:spPr>
          <a:xfrm>
            <a:off x="4674270" y="679874"/>
            <a:ext cx="5099649" cy="24324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4000" b="1" dirty="0">
                <a:solidFill>
                  <a:srgbClr val="002147"/>
                </a:solidFill>
              </a:rPr>
              <a:t>Høstkonferansenes oppgave</a:t>
            </a:r>
          </a:p>
          <a:p>
            <a:r>
              <a:rPr lang="nb-NO" sz="1400" b="1" dirty="0">
                <a:solidFill>
                  <a:srgbClr val="002147"/>
                </a:solidFill>
              </a:rPr>
              <a:t>Svar sendes fra travforbundene til </a:t>
            </a:r>
            <a:r>
              <a:rPr lang="nb-NO" sz="1400" b="1" dirty="0">
                <a:solidFill>
                  <a:srgbClr val="002147"/>
                </a:solidFill>
                <a:hlinkClick r:id="rId4"/>
              </a:rPr>
              <a:t>post@travsport.no</a:t>
            </a:r>
            <a:r>
              <a:rPr lang="nb-NO" sz="1400" b="1" dirty="0">
                <a:solidFill>
                  <a:srgbClr val="002147"/>
                </a:solidFill>
              </a:rPr>
              <a:t> innen 1. november. </a:t>
            </a:r>
          </a:p>
          <a:p>
            <a:endParaRPr lang="nb-NO" dirty="0">
              <a:solidFill>
                <a:srgbClr val="002147"/>
              </a:solidFill>
            </a:endParaRPr>
          </a:p>
          <a:p>
            <a:r>
              <a:rPr lang="nb-NO" b="1" dirty="0">
                <a:solidFill>
                  <a:srgbClr val="002147"/>
                </a:solidFill>
              </a:rPr>
              <a:t> </a:t>
            </a:r>
          </a:p>
          <a:p>
            <a:endParaRPr lang="nb-NO" dirty="0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36DDA642-4245-8456-E3A1-4D8AD2C9C17A}"/>
              </a:ext>
            </a:extLst>
          </p:cNvPr>
          <p:cNvSpPr txBox="1">
            <a:spLocks/>
          </p:cNvSpPr>
          <p:nvPr/>
        </p:nvSpPr>
        <p:spPr>
          <a:xfrm>
            <a:off x="4541616" y="2511001"/>
            <a:ext cx="3108768" cy="3028321"/>
          </a:xfrm>
          <a:prstGeom prst="rect">
            <a:avLst/>
          </a:prstGeom>
          <a:ln>
            <a:solidFill>
              <a:srgbClr val="002147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2400" b="1" dirty="0">
                <a:solidFill>
                  <a:srgbClr val="002147"/>
                </a:solidFill>
              </a:rPr>
              <a:t>Hva er det som får deg til å holde på med hest? </a:t>
            </a:r>
          </a:p>
          <a:p>
            <a:pPr algn="ctr"/>
            <a:r>
              <a:rPr lang="nb-NO" sz="2400" b="1" dirty="0">
                <a:solidFill>
                  <a:srgbClr val="002147"/>
                </a:solidFill>
              </a:rPr>
              <a:t>Hva motiverer og inspirerer deg? </a:t>
            </a:r>
          </a:p>
          <a:p>
            <a:pPr algn="ctr"/>
            <a:r>
              <a:rPr lang="nb-NO" sz="2400" b="1" dirty="0">
                <a:solidFill>
                  <a:srgbClr val="002147"/>
                </a:solidFill>
              </a:rPr>
              <a:t>Hva skal til for at du vil bedekke hoppen din neste år? 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64FD94FA-1EBD-5B0C-11F2-1E2D2F20BF1B}"/>
              </a:ext>
            </a:extLst>
          </p:cNvPr>
          <p:cNvSpPr txBox="1">
            <a:spLocks/>
          </p:cNvSpPr>
          <p:nvPr/>
        </p:nvSpPr>
        <p:spPr>
          <a:xfrm>
            <a:off x="8350371" y="3744511"/>
            <a:ext cx="3487756" cy="2432452"/>
          </a:xfrm>
          <a:prstGeom prst="rect">
            <a:avLst/>
          </a:prstGeom>
          <a:ln>
            <a:solidFill>
              <a:srgbClr val="002147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br>
              <a:rPr lang="nb-NO" sz="2400" dirty="0">
                <a:solidFill>
                  <a:srgbClr val="002147"/>
                </a:solidFill>
              </a:rPr>
            </a:br>
            <a:r>
              <a:rPr lang="nb-NO" sz="2400" dirty="0">
                <a:solidFill>
                  <a:srgbClr val="002147"/>
                </a:solidFill>
              </a:rPr>
              <a:t>Hva skal man prioritere? </a:t>
            </a:r>
          </a:p>
          <a:p>
            <a:pPr algn="ctr"/>
            <a:r>
              <a:rPr lang="nb-NO" sz="2400" dirty="0">
                <a:solidFill>
                  <a:srgbClr val="002147"/>
                </a:solidFill>
              </a:rPr>
              <a:t>Hva skal man nedprioritere og ikke bruke ressurser på? </a:t>
            </a:r>
          </a:p>
          <a:p>
            <a:pPr algn="ctr"/>
            <a:endParaRPr lang="nb-NO" dirty="0"/>
          </a:p>
        </p:txBody>
      </p:sp>
      <p:sp>
        <p:nvSpPr>
          <p:cNvPr id="4" name="Pil: opp og ned 3">
            <a:extLst>
              <a:ext uri="{FF2B5EF4-FFF2-40B4-BE49-F238E27FC236}">
                <a16:creationId xmlns:a16="http://schemas.microsoft.com/office/drawing/2014/main" id="{5CA8ADE0-A129-617D-7A4A-7F52ED55B170}"/>
              </a:ext>
            </a:extLst>
          </p:cNvPr>
          <p:cNvSpPr/>
          <p:nvPr/>
        </p:nvSpPr>
        <p:spPr>
          <a:xfrm rot="16200000">
            <a:off x="5925571" y="4228119"/>
            <a:ext cx="484632" cy="4295954"/>
          </a:xfrm>
          <a:prstGeom prst="upDownArrow">
            <a:avLst>
              <a:gd name="adj1" fmla="val 46440"/>
              <a:gd name="adj2" fmla="val 678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il: opp og ned 7">
            <a:extLst>
              <a:ext uri="{FF2B5EF4-FFF2-40B4-BE49-F238E27FC236}">
                <a16:creationId xmlns:a16="http://schemas.microsoft.com/office/drawing/2014/main" id="{B8593266-E9C6-81C1-1F98-931D340884A3}"/>
              </a:ext>
            </a:extLst>
          </p:cNvPr>
          <p:cNvSpPr/>
          <p:nvPr/>
        </p:nvSpPr>
        <p:spPr>
          <a:xfrm rot="10800000">
            <a:off x="5853684" y="5477773"/>
            <a:ext cx="484632" cy="819510"/>
          </a:xfrm>
          <a:prstGeom prst="upDownArrow">
            <a:avLst>
              <a:gd name="adj1" fmla="val 32200"/>
              <a:gd name="adj2" fmla="val 4822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888293"/>
      </p:ext>
    </p:extLst>
  </p:cSld>
  <p:clrMapOvr>
    <a:masterClrMapping/>
  </p:clrMapOvr>
</p:sld>
</file>

<file path=ppt/theme/theme1.xml><?xml version="1.0" encoding="utf-8"?>
<a:theme xmlns:a="http://schemas.openxmlformats.org/drawingml/2006/main" name="DNT Forsider">
  <a:themeElements>
    <a:clrScheme name="D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21B3C"/>
      </a:accent1>
      <a:accent2>
        <a:srgbClr val="E03400"/>
      </a:accent2>
      <a:accent3>
        <a:srgbClr val="005CA9"/>
      </a:accent3>
      <a:accent4>
        <a:srgbClr val="1F5CE9"/>
      </a:accent4>
      <a:accent5>
        <a:srgbClr val="1557F1"/>
      </a:accent5>
      <a:accent6>
        <a:srgbClr val="044FFD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350ABF11-CD4A-6640-83A9-A610770138B3}" vid="{27AC56C4-1362-0744-BBF2-3E86BFF247F8}"/>
    </a:ext>
  </a:extLst>
</a:theme>
</file>

<file path=ppt/theme/theme2.xml><?xml version="1.0" encoding="utf-8"?>
<a:theme xmlns:a="http://schemas.openxmlformats.org/drawingml/2006/main" name="DNT tekstsider">
  <a:themeElements>
    <a:clrScheme name="D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21B3C"/>
      </a:accent1>
      <a:accent2>
        <a:srgbClr val="E03400"/>
      </a:accent2>
      <a:accent3>
        <a:srgbClr val="005CA9"/>
      </a:accent3>
      <a:accent4>
        <a:srgbClr val="1F5CE9"/>
      </a:accent4>
      <a:accent5>
        <a:srgbClr val="1557F1"/>
      </a:accent5>
      <a:accent6>
        <a:srgbClr val="044FFD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350ABF11-CD4A-6640-83A9-A610770138B3}" vid="{26707759-9EF0-D341-A2B6-06F939428471}"/>
    </a:ext>
  </a:extLst>
</a:theme>
</file>

<file path=ppt/theme/theme3.xml><?xml version="1.0" encoding="utf-8"?>
<a:theme xmlns:a="http://schemas.openxmlformats.org/drawingml/2006/main" name="Skillesider">
  <a:themeElements>
    <a:clrScheme name="D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21B3C"/>
      </a:accent1>
      <a:accent2>
        <a:srgbClr val="E03400"/>
      </a:accent2>
      <a:accent3>
        <a:srgbClr val="005CA9"/>
      </a:accent3>
      <a:accent4>
        <a:srgbClr val="1F5CE9"/>
      </a:accent4>
      <a:accent5>
        <a:srgbClr val="1557F1"/>
      </a:accent5>
      <a:accent6>
        <a:srgbClr val="044FFD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350ABF11-CD4A-6640-83A9-A610770138B3}" vid="{A27F0E36-DA86-FE41-B452-3D8317977C9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DNT 150-A╠èrsJubileum</Template>
  <TotalTime>203</TotalTime>
  <Words>601</Words>
  <Application>Microsoft Office PowerPoint</Application>
  <PresentationFormat>Widescreen</PresentationFormat>
  <Paragraphs>62</Paragraphs>
  <Slides>7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7</vt:i4>
      </vt:variant>
    </vt:vector>
  </HeadingPairs>
  <TitlesOfParts>
    <vt:vector size="13" baseType="lpstr">
      <vt:lpstr>Arial</vt:lpstr>
      <vt:lpstr>Calibri</vt:lpstr>
      <vt:lpstr>Source Sans Pro</vt:lpstr>
      <vt:lpstr>DNT Forsider</vt:lpstr>
      <vt:lpstr>DNT tekstsider</vt:lpstr>
      <vt:lpstr>Skillesider</vt:lpstr>
      <vt:lpstr>Ny strategi for Det Norske Travselskap</vt:lpstr>
      <vt:lpstr>Strategi handler om de langsiktige retningsvalg – en langsiktig plan – som skal skape en ønsket og fordelaktig posisjon for organisasjonen i skiftende omgivelser</vt:lpstr>
      <vt:lpstr>Strategiplan Trav 2025 strategiplan-trav-2025.pdf (travsport.no)</vt:lpstr>
      <vt:lpstr>Trav 2025 sine prioriterte områder</vt:lpstr>
      <vt:lpstr>PowerPoint-presentasjon</vt:lpstr>
      <vt:lpstr>PowerPoint-presentasjon</vt:lpstr>
      <vt:lpstr>PowerPoint-presentasjon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subject/>
  <dc:creator>Marius Lundstein</dc:creator>
  <cp:keywords/>
  <dc:description/>
  <cp:lastModifiedBy>Marius Lundstein</cp:lastModifiedBy>
  <cp:revision>7</cp:revision>
  <dcterms:created xsi:type="dcterms:W3CDTF">2024-05-03T12:52:37Z</dcterms:created>
  <dcterms:modified xsi:type="dcterms:W3CDTF">2024-09-12T16:45:15Z</dcterms:modified>
  <cp:category/>
</cp:coreProperties>
</file>